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62" r:id="rId3"/>
    <p:sldMasterId id="2147483664" r:id="rId4"/>
    <p:sldMasterId id="2147483666" r:id="rId5"/>
  </p:sldMasterIdLst>
  <p:notesMasterIdLst>
    <p:notesMasterId r:id="rId22"/>
  </p:notesMasterIdLst>
  <p:sldIdLst>
    <p:sldId id="478" r:id="rId6"/>
    <p:sldId id="441" r:id="rId7"/>
    <p:sldId id="479" r:id="rId8"/>
    <p:sldId id="473" r:id="rId9"/>
    <p:sldId id="480" r:id="rId10"/>
    <p:sldId id="474" r:id="rId11"/>
    <p:sldId id="470" r:id="rId12"/>
    <p:sldId id="475" r:id="rId13"/>
    <p:sldId id="481" r:id="rId14"/>
    <p:sldId id="453" r:id="rId15"/>
    <p:sldId id="440" r:id="rId16"/>
    <p:sldId id="482" r:id="rId17"/>
    <p:sldId id="445" r:id="rId18"/>
    <p:sldId id="476" r:id="rId19"/>
    <p:sldId id="483" r:id="rId20"/>
    <p:sldId id="484" r:id="rId21"/>
  </p:sldIdLst>
  <p:sldSz cx="12192000" cy="6858000"/>
  <p:notesSz cx="6858000" cy="9144000"/>
  <p:embeddedFontLst>
    <p:embeddedFont>
      <p:font typeface="Calibri Light" panose="020F0302020204030204" pitchFamily="34" charset="0"/>
      <p:regular r:id="rId23"/>
      <p:italic r:id="rId24"/>
    </p:embeddedFont>
    <p:embeddedFont>
      <p:font typeface="Calibri" panose="020F0502020204030204" pitchFamily="34" charset="0"/>
      <p:regular r:id="rId25"/>
      <p:bold r:id="rId26"/>
      <p:italic r:id="rId27"/>
      <p:boldItalic r:id="rId28"/>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33CC"/>
    <a:srgbClr val="FF0066"/>
    <a:srgbClr val="FF9900"/>
    <a:srgbClr val="99FF66"/>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56" autoAdjust="0"/>
    <p:restoredTop sz="94660"/>
  </p:normalViewPr>
  <p:slideViewPr>
    <p:cSldViewPr snapToGrid="0">
      <p:cViewPr>
        <p:scale>
          <a:sx n="51" d="100"/>
          <a:sy n="51" d="100"/>
        </p:scale>
        <p:origin x="496" y="4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F78D343-E473-4F31-930F-36C8CCD41F23}" type="datetimeFigureOut">
              <a:rPr lang="en-US"/>
              <a:pPr>
                <a:defRPr/>
              </a:pPr>
              <a:t>10/25/2021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A5B5C98-68CC-478E-9B26-8A7517D1E38D}" type="slidenum">
              <a:rPr lang="en-US" altLang="vi-VN"/>
              <a:pPr/>
              <a:t>‹#›</a:t>
            </a:fld>
            <a:endParaRPr lang="en-US" altLang="vi-V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12F0B38-E9F0-4D50-91DB-A538552F7DCA}" type="datetimeFigureOut">
              <a:rPr lang="en-US"/>
              <a:pPr>
                <a:defRPr/>
              </a:pPr>
              <a:t>10/25/2021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D3565FA-3D31-4022-86F2-05AF34283F17}" type="slidenum">
              <a:rPr lang="en-US" altLang="vi-VN"/>
              <a:pPr/>
              <a:t>‹#›</a:t>
            </a:fld>
            <a:endParaRPr lang="en-US" altLang="vi-VN"/>
          </a:p>
        </p:txBody>
      </p:sp>
    </p:spTree>
    <p:extLst>
      <p:ext uri="{BB962C8B-B14F-4D97-AF65-F5344CB8AC3E}">
        <p14:creationId xmlns:p14="http://schemas.microsoft.com/office/powerpoint/2010/main" val="676775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88D5FB-E2A2-4740-8DF6-6C4215CB5C42}" type="datetimeFigureOut">
              <a:rPr lang="en-US"/>
              <a:pPr>
                <a:defRPr/>
              </a:pPr>
              <a:t>10/25/2021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43E0D69-6465-4522-9E2E-AA092D05A0C1}" type="slidenum">
              <a:rPr lang="en-US" altLang="vi-VN"/>
              <a:pPr/>
              <a:t>‹#›</a:t>
            </a:fld>
            <a:endParaRPr lang="en-US" altLang="vi-VN"/>
          </a:p>
        </p:txBody>
      </p:sp>
    </p:spTree>
    <p:extLst>
      <p:ext uri="{BB962C8B-B14F-4D97-AF65-F5344CB8AC3E}">
        <p14:creationId xmlns:p14="http://schemas.microsoft.com/office/powerpoint/2010/main" val="2958538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6F7AC6-19C5-4450-A18B-3CE20CC66925}" type="datetimeFigureOut">
              <a:rPr lang="en-US"/>
              <a:pPr>
                <a:defRPr/>
              </a:pPr>
              <a:t>10/25/2021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8E855C1-FE10-41F9-8329-0A8A972A5402}" type="slidenum">
              <a:rPr lang="en-US" altLang="vi-VN"/>
              <a:pPr/>
              <a:t>‹#›</a:t>
            </a:fld>
            <a:endParaRPr lang="en-US" altLang="vi-VN"/>
          </a:p>
        </p:txBody>
      </p:sp>
    </p:spTree>
    <p:extLst>
      <p:ext uri="{BB962C8B-B14F-4D97-AF65-F5344CB8AC3E}">
        <p14:creationId xmlns:p14="http://schemas.microsoft.com/office/powerpoint/2010/main" val="3318868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41FA2F-A26E-4A80-B0C9-0C91B6FF9634}"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10/25/2021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9D3EEDD-187B-4362-86AE-A87DC9635031}" type="slidenum">
              <a:rPr kumimoji="0" lang="en-US" altLang="vi-VN"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8969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8E92B35D-4626-45BC-BDC5-8F9FE07CF4D0}"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10/25/2021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13649C2A-AF0C-4F30-B6F3-F4BC9944CD56}" type="slidenum">
              <a:rPr kumimoji="0" lang="en-US" altLang="vi-VN" sz="9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vi-VN" sz="9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2167732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defTabSz="685800">
              <a:defRPr/>
            </a:pPr>
            <a:fld id="{8E92B35D-4626-45BC-BDC5-8F9FE07CF4D0}" type="datetimeFigureOut">
              <a:rPr lang="en-US" smtClean="0">
                <a:solidFill>
                  <a:prstClr val="black">
                    <a:tint val="75000"/>
                  </a:prstClr>
                </a:solidFill>
              </a:rPr>
              <a:pPr defTabSz="685800">
                <a:defRPr/>
              </a:pPr>
              <a:t>10/25/2021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a:defRPr/>
            </a:pPr>
            <a:fld id="{13649C2A-AF0C-4F30-B6F3-F4BC9944CD56}" type="slidenum">
              <a:rPr lang="en-US" altLang="vi-VN" smtClean="0">
                <a:latin typeface="Calibri"/>
              </a:rPr>
              <a:pPr defTabSz="685800">
                <a:defRPr/>
              </a:pPr>
              <a:t>‹#›</a:t>
            </a:fld>
            <a:endParaRPr lang="en-US" altLang="vi-VN">
              <a:latin typeface="Calibri"/>
            </a:endParaRPr>
          </a:p>
        </p:txBody>
      </p:sp>
    </p:spTree>
    <p:extLst>
      <p:ext uri="{BB962C8B-B14F-4D97-AF65-F5344CB8AC3E}">
        <p14:creationId xmlns:p14="http://schemas.microsoft.com/office/powerpoint/2010/main" val="381885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defRPr/>
            </a:pPr>
            <a:fld id="{3B526A92-8AAF-4BF0-85FE-B336BF0F8D2D}"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defRPr/>
              </a:pPr>
              <a:t>10/25/2021</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defRPr/>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defRPr/>
            </a:pPr>
            <a:fld id="{52AF2F91-6C79-4775-9E01-5F8EDCA63F89}" type="slidenum">
              <a:rPr lang="en-US" smtClean="0">
                <a:solidFill>
                  <a:prstClr val="black">
                    <a:tint val="75000"/>
                  </a:prstClr>
                </a:solidFill>
                <a:latin typeface="Calibri" panose="020F0502020204030204"/>
              </a:rPr>
              <a:pPr defTabSz="685800" eaLnBrk="1" fontAlgn="auto" hangingPunct="1">
                <a:spcBef>
                  <a:spcPts val="0"/>
                </a:spcBef>
                <a:spcAft>
                  <a:spcPts val="0"/>
                </a:spcAft>
                <a:defRPr/>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715590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08F5EA-62F8-486D-B85B-39EAB44D56C4}" type="datetimeFigureOut">
              <a:rPr lang="en-US"/>
              <a:pPr>
                <a:defRPr/>
              </a:pPr>
              <a:t>10/25/2021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6D0F591-2A3F-49E2-821C-DCF5ED374C5F}" type="slidenum">
              <a:rPr lang="en-US" altLang="vi-VN"/>
              <a:pPr/>
              <a:t>‹#›</a:t>
            </a:fld>
            <a:endParaRPr lang="en-US" altLang="vi-VN"/>
          </a:p>
        </p:txBody>
      </p:sp>
    </p:spTree>
    <p:extLst>
      <p:ext uri="{BB962C8B-B14F-4D97-AF65-F5344CB8AC3E}">
        <p14:creationId xmlns:p14="http://schemas.microsoft.com/office/powerpoint/2010/main" val="1184956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5AB4469F-09AC-47E6-B22F-E6558791B706}" type="datetimeFigureOut">
              <a:rPr lang="en-US"/>
              <a:pPr>
                <a:defRPr/>
              </a:pPr>
              <a:t>10/25/2021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AD92B8D-DAE4-46B3-9AD6-B0C96F804B85}" type="slidenum">
              <a:rPr lang="en-US" altLang="vi-VN"/>
              <a:pPr/>
              <a:t>‹#›</a:t>
            </a:fld>
            <a:endParaRPr lang="en-US" altLang="vi-VN"/>
          </a:p>
        </p:txBody>
      </p:sp>
    </p:spTree>
    <p:extLst>
      <p:ext uri="{BB962C8B-B14F-4D97-AF65-F5344CB8AC3E}">
        <p14:creationId xmlns:p14="http://schemas.microsoft.com/office/powerpoint/2010/main" val="166185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A26C39-67C4-4DB1-BBC5-5DE9AC9140B2}" type="datetimeFigureOut">
              <a:rPr lang="en-US"/>
              <a:pPr>
                <a:defRPr/>
              </a:pPr>
              <a:t>10/25/2021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3B1725B-E02D-4A2A-BE3F-8B5C74C27A65}" type="slidenum">
              <a:rPr lang="en-US" altLang="vi-VN"/>
              <a:pPr/>
              <a:t>‹#›</a:t>
            </a:fld>
            <a:endParaRPr lang="en-US" altLang="vi-VN"/>
          </a:p>
        </p:txBody>
      </p:sp>
    </p:spTree>
    <p:extLst>
      <p:ext uri="{BB962C8B-B14F-4D97-AF65-F5344CB8AC3E}">
        <p14:creationId xmlns:p14="http://schemas.microsoft.com/office/powerpoint/2010/main" val="2972716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6FADD5-92D6-43EE-818F-D977CEEB74DB}" type="datetimeFigureOut">
              <a:rPr lang="en-US"/>
              <a:pPr>
                <a:defRPr/>
              </a:pPr>
              <a:t>10/25/2021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FA78F21-CC7E-4407-B53B-7852C6B4E14E}" type="slidenum">
              <a:rPr lang="en-US" altLang="vi-VN"/>
              <a:pPr/>
              <a:t>‹#›</a:t>
            </a:fld>
            <a:endParaRPr lang="en-US" altLang="vi-VN"/>
          </a:p>
        </p:txBody>
      </p:sp>
    </p:spTree>
    <p:extLst>
      <p:ext uri="{BB962C8B-B14F-4D97-AF65-F5344CB8AC3E}">
        <p14:creationId xmlns:p14="http://schemas.microsoft.com/office/powerpoint/2010/main" val="3693513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7EBBBEA-DF64-40AA-92D9-D9EC87584A8A}" type="datetimeFigureOut">
              <a:rPr lang="en-US"/>
              <a:pPr>
                <a:defRPr/>
              </a:pPr>
              <a:t>10/25/2021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1E45A48-310E-450A-A8D3-7F0122FB7B45}" type="slidenum">
              <a:rPr lang="en-US" altLang="vi-VN"/>
              <a:pPr/>
              <a:t>‹#›</a:t>
            </a:fld>
            <a:endParaRPr lang="en-US" altLang="vi-VN"/>
          </a:p>
        </p:txBody>
      </p:sp>
    </p:spTree>
    <p:extLst>
      <p:ext uri="{BB962C8B-B14F-4D97-AF65-F5344CB8AC3E}">
        <p14:creationId xmlns:p14="http://schemas.microsoft.com/office/powerpoint/2010/main" val="2382546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616DC53-472A-4A0F-82E9-9381A7D68A43}" type="datetimeFigureOut">
              <a:rPr lang="en-US"/>
              <a:pPr>
                <a:defRPr/>
              </a:pPr>
              <a:t>10/25/2021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19437AC-5BA0-424D-8F38-473C2B5B7D61}" type="slidenum">
              <a:rPr lang="en-US" altLang="vi-VN"/>
              <a:pPr/>
              <a:t>‹#›</a:t>
            </a:fld>
            <a:endParaRPr lang="en-US" altLang="vi-VN"/>
          </a:p>
        </p:txBody>
      </p:sp>
    </p:spTree>
    <p:extLst>
      <p:ext uri="{BB962C8B-B14F-4D97-AF65-F5344CB8AC3E}">
        <p14:creationId xmlns:p14="http://schemas.microsoft.com/office/powerpoint/2010/main" val="2518823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56CBC4C8-1BA0-42BD-A42D-AA3A38AB668D}" type="datetimeFigureOut">
              <a:rPr lang="en-US"/>
              <a:pPr>
                <a:defRPr/>
              </a:pPr>
              <a:t>10/25/2021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4CEC96B-F35A-4DD3-8E22-C0E1BA18522B}" type="slidenum">
              <a:rPr lang="en-US" altLang="vi-VN"/>
              <a:pPr/>
              <a:t>‹#›</a:t>
            </a:fld>
            <a:endParaRPr lang="en-US" altLang="vi-VN"/>
          </a:p>
        </p:txBody>
      </p:sp>
    </p:spTree>
    <p:extLst>
      <p:ext uri="{BB962C8B-B14F-4D97-AF65-F5344CB8AC3E}">
        <p14:creationId xmlns:p14="http://schemas.microsoft.com/office/powerpoint/2010/main" val="567606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19CC971F-701C-4137-BECC-98536857E94A}" type="datetimeFigureOut">
              <a:rPr lang="en-US"/>
              <a:pPr>
                <a:defRPr/>
              </a:pPr>
              <a:t>10/25/2021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8460F94-7D60-4E64-9934-F53C1F401300}" type="slidenum">
              <a:rPr lang="en-US" altLang="vi-VN"/>
              <a:pPr/>
              <a:t>‹#›</a:t>
            </a:fld>
            <a:endParaRPr lang="en-US" altLang="vi-VN"/>
          </a:p>
        </p:txBody>
      </p:sp>
    </p:spTree>
    <p:extLst>
      <p:ext uri="{BB962C8B-B14F-4D97-AF65-F5344CB8AC3E}">
        <p14:creationId xmlns:p14="http://schemas.microsoft.com/office/powerpoint/2010/main" val="3141939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19AAF7B-73B9-4787-BB66-529E2702A5DA}" type="datetimeFigureOut">
              <a:rPr lang="en-US"/>
              <a:pPr>
                <a:defRPr/>
              </a:pPr>
              <a:t>10/25/2021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84020288-56E6-4E6F-A5BF-118A6768C188}"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2E854A2-D4A8-4577-9690-D973C0F95B43}"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10/25/2021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323B1F8-9E04-4BB7-9A25-E534E69F83FD}" type="slidenum">
              <a:rPr kumimoji="0" lang="en-US" altLang="vi-VN"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7751660"/>
      </p:ext>
    </p:extLst>
  </p:cSld>
  <p:clrMap bg1="lt1" tx1="dk1" bg2="lt2" tx2="dk2" accent1="accent1" accent2="accent2" accent3="accent3" accent4="accent4" accent5="accent5" accent6="accent6" hlink="hlink" folHlink="folHlink"/>
  <p:sldLayoutIdLst>
    <p:sldLayoutId id="2147483661"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0D5F79D6-35CC-4BBC-A2B3-C3B8146EC817}"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10/25/2021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0E3926A7-6979-4B63-A625-58BF28420668}" type="slidenum">
              <a:rPr kumimoji="0" lang="en-US" altLang="vi-VN" sz="9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vi-VN" sz="9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3027077092"/>
      </p:ext>
    </p:extLst>
  </p:cSld>
  <p:clrMap bg1="lt1" tx1="dk1" bg2="lt2" tx2="dk2" accent1="accent1" accent2="accent2" accent3="accent3" accent4="accent4" accent5="accent5" accent6="accent6" hlink="hlink" folHlink="folHlink"/>
  <p:sldLayoutIdLst>
    <p:sldLayoutId id="2147483663" r:id="rId1"/>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defTabSz="685800">
              <a:defRPr/>
            </a:pPr>
            <a:fld id="{0D5F79D6-35CC-4BBC-A2B3-C3B8146EC817}" type="datetimeFigureOut">
              <a:rPr lang="en-US" smtClean="0">
                <a:solidFill>
                  <a:prstClr val="black">
                    <a:tint val="75000"/>
                  </a:prstClr>
                </a:solidFill>
              </a:rPr>
              <a:pPr defTabSz="685800">
                <a:defRPr/>
              </a:pPr>
              <a:t>10/25/2021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defTabSz="685800">
              <a:defRPr/>
            </a:pPr>
            <a:fld id="{0E3926A7-6979-4B63-A625-58BF28420668}" type="slidenum">
              <a:rPr lang="en-US" altLang="vi-VN" smtClean="0">
                <a:latin typeface="Calibri"/>
              </a:rPr>
              <a:pPr defTabSz="685800">
                <a:defRPr/>
              </a:pPr>
              <a:t>‹#›</a:t>
            </a:fld>
            <a:endParaRPr lang="en-US" altLang="vi-VN">
              <a:latin typeface="Calibri"/>
            </a:endParaRPr>
          </a:p>
        </p:txBody>
      </p:sp>
    </p:spTree>
    <p:extLst>
      <p:ext uri="{BB962C8B-B14F-4D97-AF65-F5344CB8AC3E}">
        <p14:creationId xmlns:p14="http://schemas.microsoft.com/office/powerpoint/2010/main" val="2578762373"/>
      </p:ext>
    </p:extLst>
  </p:cSld>
  <p:clrMap bg1="lt1" tx1="dk1" bg2="lt2" tx2="dk2" accent1="accent1" accent2="accent2" accent3="accent3" accent4="accent4" accent5="accent5" accent6="accent6" hlink="hlink" folHlink="folHlink"/>
  <p:sldLayoutIdLst>
    <p:sldLayoutId id="2147483665" r:id="rId1"/>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eaLnBrk="1" fontAlgn="auto" hangingPunct="1">
              <a:spcBef>
                <a:spcPts val="0"/>
              </a:spcBef>
              <a:spcAft>
                <a:spcPts val="0"/>
              </a:spcAft>
              <a:defRPr/>
            </a:pPr>
            <a:fld id="{3B526A92-8AAF-4BF0-85FE-B336BF0F8D2D}"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defRPr/>
              </a:pPr>
              <a:t>10/25/2021</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eaLnBrk="1" fontAlgn="auto" hangingPunct="1">
              <a:spcBef>
                <a:spcPts val="0"/>
              </a:spcBef>
              <a:spcAft>
                <a:spcPts val="0"/>
              </a:spcAft>
              <a:defRPr/>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eaLnBrk="1" fontAlgn="auto" hangingPunct="1">
              <a:spcBef>
                <a:spcPts val="0"/>
              </a:spcBef>
              <a:spcAft>
                <a:spcPts val="0"/>
              </a:spcAft>
              <a:defRPr/>
            </a:pPr>
            <a:fld id="{52AF2F91-6C79-4775-9E01-5F8EDCA63F89}" type="slidenum">
              <a:rPr lang="en-US" smtClean="0">
                <a:solidFill>
                  <a:prstClr val="black">
                    <a:tint val="75000"/>
                  </a:prstClr>
                </a:solidFill>
                <a:latin typeface="Calibri" panose="020F0502020204030204"/>
              </a:rPr>
              <a:pPr defTabSz="685800" eaLnBrk="1" fontAlgn="auto" hangingPunct="1">
                <a:spcBef>
                  <a:spcPts val="0"/>
                </a:spcBef>
                <a:spcAft>
                  <a:spcPts val="0"/>
                </a:spcAft>
                <a:defRPr/>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769674362"/>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57135" y="0"/>
            <a:ext cx="10335491" cy="2308324"/>
          </a:xfrm>
          <a:prstGeom prst="rect">
            <a:avLst/>
          </a:prstGeom>
        </p:spPr>
        <p:style>
          <a:lnRef idx="2">
            <a:schemeClr val="accent1"/>
          </a:lnRef>
          <a:fillRef idx="1">
            <a:schemeClr val="lt1"/>
          </a:fillRef>
          <a:effectRef idx="0">
            <a:schemeClr val="accent1"/>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0" lang="en-US" sz="4800" b="1" i="0" u="none" strike="noStrike" kern="1200" cap="none" spc="0" normalizeH="0" baseline="0" noProof="0" dirty="0">
                <a:ln w="11430">
                  <a:solidFill>
                    <a:srgbClr val="FF0000"/>
                  </a:solidFill>
                </a:ln>
                <a:solidFill>
                  <a:srgbClr val="FF0000"/>
                </a:solidFill>
                <a:effectLst/>
                <a:uLnTx/>
                <a:uFillTx/>
                <a:latin typeface="Times New Roman" panose="02020603050405020304" pitchFamily="18" charset="0"/>
                <a:ea typeface="+mn-ea"/>
                <a:cs typeface="Times New Roman" panose="02020603050405020304" pitchFamily="18" charset="0"/>
              </a:rPr>
              <a:t>UNIT 3. COMMUNITY SERVICE</a:t>
            </a:r>
          </a:p>
          <a:p>
            <a:pPr marL="0" marR="0" lvl="0" indent="0" algn="ctr" defTabSz="914400" rtl="0" eaLnBrk="0" fontAlgn="base" latinLnBrk="0" hangingPunct="0">
              <a:lnSpc>
                <a:spcPct val="150000"/>
              </a:lnSpc>
              <a:spcBef>
                <a:spcPct val="0"/>
              </a:spcBef>
              <a:spcAft>
                <a:spcPct val="0"/>
              </a:spcAft>
              <a:buClrTx/>
              <a:buSzTx/>
              <a:buFontTx/>
              <a:buNone/>
              <a:tabLst/>
              <a:defRPr/>
            </a:pPr>
            <a:r>
              <a:rPr kumimoji="0" lang="en-US" sz="4800" b="1" i="0" u="none" strike="noStrike" kern="1200" cap="none" spc="0" normalizeH="0" baseline="0" noProof="0" dirty="0" smtClean="0">
                <a:ln w="11430">
                  <a:solidFill>
                    <a:srgbClr val="0070C0"/>
                  </a:solidFill>
                </a:ln>
                <a:solidFill>
                  <a:srgbClr val="0070C0"/>
                </a:solidFill>
                <a:effectLst/>
                <a:uLnTx/>
                <a:uFillTx/>
                <a:latin typeface="Times New Roman" panose="02020603050405020304" pitchFamily="18" charset="0"/>
                <a:ea typeface="+mn-ea"/>
                <a:cs typeface="Times New Roman" panose="02020603050405020304" pitchFamily="18" charset="0"/>
              </a:rPr>
              <a:t>Lesson 7: Looking</a:t>
            </a:r>
            <a:r>
              <a:rPr kumimoji="0" lang="en-US" sz="4800" b="1" i="0" u="none" strike="noStrike" kern="1200" cap="none" spc="0" normalizeH="0" noProof="0" dirty="0" smtClean="0">
                <a:ln w="11430">
                  <a:solidFill>
                    <a:srgbClr val="0070C0"/>
                  </a:solidFill>
                </a:ln>
                <a:solidFill>
                  <a:srgbClr val="0070C0"/>
                </a:solidFill>
                <a:effectLst/>
                <a:uLnTx/>
                <a:uFillTx/>
                <a:latin typeface="Times New Roman" panose="02020603050405020304" pitchFamily="18" charset="0"/>
                <a:ea typeface="+mn-ea"/>
                <a:cs typeface="Times New Roman" panose="02020603050405020304" pitchFamily="18" charset="0"/>
              </a:rPr>
              <a:t> back &amp; project</a:t>
            </a:r>
            <a:endParaRPr kumimoji="0" lang="en-US" sz="4800" b="1" i="0" u="none" strike="noStrike" kern="1200" cap="none" spc="0" normalizeH="0" baseline="0" noProof="0" dirty="0">
              <a:ln w="11430">
                <a:solidFill>
                  <a:srgbClr val="0070C0"/>
                </a:solid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80509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152400" y="786390"/>
            <a:ext cx="11643195" cy="5924550"/>
          </a:xfrm>
          <a:prstGeom prst="roundRect">
            <a:avLst/>
          </a:prstGeom>
          <a:solidFill>
            <a:schemeClr val="bg1"/>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endParaRPr lang="en-US" sz="2400" dirty="0">
              <a:solidFill>
                <a:schemeClr val="tx1"/>
              </a:solidFill>
            </a:endParaRPr>
          </a:p>
          <a:p>
            <a:pPr>
              <a:defRPr/>
            </a:pPr>
            <a:endParaRPr lang="en-US" sz="2400" dirty="0">
              <a:solidFill>
                <a:schemeClr val="tx1"/>
              </a:solidFill>
            </a:endParaRPr>
          </a:p>
        </p:txBody>
      </p:sp>
      <p:sp>
        <p:nvSpPr>
          <p:cNvPr id="4" name="Rounded Rectangle 3"/>
          <p:cNvSpPr/>
          <p:nvPr/>
        </p:nvSpPr>
        <p:spPr>
          <a:xfrm>
            <a:off x="152400" y="161925"/>
            <a:ext cx="1752600" cy="44767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i="1" dirty="0"/>
              <a:t>Communication</a:t>
            </a:r>
          </a:p>
        </p:txBody>
      </p:sp>
      <p:sp>
        <p:nvSpPr>
          <p:cNvPr id="12292" name="TextBox 5"/>
          <p:cNvSpPr txBox="1">
            <a:spLocks noChangeArrowheads="1"/>
          </p:cNvSpPr>
          <p:nvPr/>
        </p:nvSpPr>
        <p:spPr bwMode="auto">
          <a:xfrm>
            <a:off x="2035175" y="161925"/>
            <a:ext cx="6434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sz="2400" b="1">
                <a:solidFill>
                  <a:schemeClr val="bg1"/>
                </a:solidFill>
              </a:rPr>
              <a:t>5. Role-play: Reporter and a volunteer</a:t>
            </a:r>
          </a:p>
        </p:txBody>
      </p:sp>
      <p:pic>
        <p:nvPicPr>
          <p:cNvPr id="18" name="Picture 5">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62352" y="608864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Box 10"/>
          <p:cNvSpPr txBox="1">
            <a:spLocks noChangeArrowheads="1"/>
          </p:cNvSpPr>
          <p:nvPr/>
        </p:nvSpPr>
        <p:spPr bwMode="auto">
          <a:xfrm>
            <a:off x="5661602" y="886402"/>
            <a:ext cx="5456238" cy="2862263"/>
          </a:xfrm>
          <a:prstGeom prst="rect">
            <a:avLst/>
          </a:prstGeom>
          <a:noFill/>
          <a:ln w="19050">
            <a:solidFill>
              <a:srgbClr val="0066FF"/>
            </a:solidFill>
            <a:prstDash val="lg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sz="2000" b="1">
                <a:solidFill>
                  <a:srgbClr val="FF0000"/>
                </a:solidFill>
              </a:rPr>
              <a:t>Student A</a:t>
            </a:r>
            <a:r>
              <a:rPr lang="en-US" altLang="vi-VN" sz="2000">
                <a:solidFill>
                  <a:srgbClr val="FF0000"/>
                </a:solidFill>
              </a:rPr>
              <a:t> </a:t>
            </a:r>
            <a:r>
              <a:rPr lang="en-US" altLang="vi-VN" sz="2000"/>
              <a:t/>
            </a:r>
            <a:br>
              <a:rPr lang="en-US" altLang="vi-VN" sz="2000"/>
            </a:br>
            <a:r>
              <a:rPr lang="en-US" altLang="vi-VN" sz="2000"/>
              <a:t>You joined </a:t>
            </a:r>
            <a:r>
              <a:rPr lang="en-US" altLang="vi-VN" sz="2000" i="1"/>
              <a:t>Our Town</a:t>
            </a:r>
            <a:r>
              <a:rPr lang="en-US" altLang="vi-VN" sz="2000"/>
              <a:t> 6 months ago because you wanted to introduce Vietnamese culture to foreigners, and to practise English. You have given tours in English, and helped visitors to play traditional Vietnamese games. Last month you felt happy when you received a thank-you letter from two Australian visitors who liked the tours very much.</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703" y="875487"/>
            <a:ext cx="3788324" cy="2283569"/>
          </a:xfrm>
          <a:prstGeom prst="rect">
            <a:avLst/>
          </a:prstGeom>
          <a:ln>
            <a:noFill/>
          </a:ln>
          <a:effectLst>
            <a:softEdge rad="112500"/>
          </a:effectLst>
        </p:spPr>
      </p:pic>
      <p:pic>
        <p:nvPicPr>
          <p:cNvPr id="12298"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10079" y="2557965"/>
            <a:ext cx="3698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TextBox 2"/>
          <p:cNvSpPr txBox="1">
            <a:spLocks noChangeArrowheads="1"/>
          </p:cNvSpPr>
          <p:nvPr/>
        </p:nvSpPr>
        <p:spPr bwMode="auto">
          <a:xfrm>
            <a:off x="577981" y="3183440"/>
            <a:ext cx="4858990" cy="3293209"/>
          </a:xfrm>
          <a:prstGeom prst="rect">
            <a:avLst/>
          </a:prstGeom>
          <a:solidFill>
            <a:srgbClr val="FFFF00"/>
          </a:solidFill>
          <a:ln w="9525">
            <a:solidFill>
              <a:schemeClr val="tx1"/>
            </a:solidFill>
            <a:prstDash val="lgDash"/>
            <a:miter lim="800000"/>
            <a:headEnd/>
            <a:tailEnd/>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sz="2600" dirty="0">
                <a:latin typeface="Times New Roman" panose="02020603050405020304" pitchFamily="18" charset="0"/>
                <a:cs typeface="Times New Roman" panose="02020603050405020304" pitchFamily="18" charset="0"/>
              </a:rPr>
              <a:t>• When did you start working for your </a:t>
            </a:r>
            <a:r>
              <a:rPr lang="en-US" altLang="vi-VN" sz="2600" dirty="0" err="1">
                <a:latin typeface="Times New Roman" panose="02020603050405020304" pitchFamily="18" charset="0"/>
                <a:cs typeface="Times New Roman" panose="02020603050405020304" pitchFamily="18" charset="0"/>
              </a:rPr>
              <a:t>organisation</a:t>
            </a:r>
            <a:r>
              <a:rPr lang="en-US" altLang="vi-VN" sz="2600" dirty="0">
                <a:latin typeface="Times New Roman" panose="02020603050405020304" pitchFamily="18" charset="0"/>
                <a:cs typeface="Times New Roman" panose="02020603050405020304" pitchFamily="18" charset="0"/>
              </a:rPr>
              <a:t>?</a:t>
            </a:r>
          </a:p>
          <a:p>
            <a:r>
              <a:rPr lang="en-US" altLang="vi-VN" sz="2600" dirty="0">
                <a:latin typeface="Times New Roman" panose="02020603050405020304" pitchFamily="18" charset="0"/>
                <a:cs typeface="Times New Roman" panose="02020603050405020304" pitchFamily="18" charset="0"/>
              </a:rPr>
              <a:t>• Why did you decide to volunteer?</a:t>
            </a:r>
          </a:p>
          <a:p>
            <a:r>
              <a:rPr lang="en-US" altLang="vi-VN" sz="2600" dirty="0">
                <a:latin typeface="Times New Roman" panose="02020603050405020304" pitchFamily="18" charset="0"/>
                <a:cs typeface="Times New Roman" panose="02020603050405020304" pitchFamily="18" charset="0"/>
              </a:rPr>
              <a:t>• What have you done so far with (name of </a:t>
            </a:r>
            <a:r>
              <a:rPr lang="en-US" altLang="vi-VN" sz="2600" dirty="0" err="1">
                <a:latin typeface="Times New Roman" panose="02020603050405020304" pitchFamily="18" charset="0"/>
                <a:cs typeface="Times New Roman" panose="02020603050405020304" pitchFamily="18" charset="0"/>
              </a:rPr>
              <a:t>organisation</a:t>
            </a:r>
            <a:r>
              <a:rPr lang="en-US" altLang="vi-VN" sz="2600" dirty="0">
                <a:latin typeface="Times New Roman" panose="02020603050405020304" pitchFamily="18" charset="0"/>
                <a:cs typeface="Times New Roman" panose="02020603050405020304" pitchFamily="18" charset="0"/>
              </a:rPr>
              <a:t>)?</a:t>
            </a:r>
          </a:p>
          <a:p>
            <a:r>
              <a:rPr lang="en-US" altLang="vi-VN" sz="2600" dirty="0">
                <a:latin typeface="Times New Roman" panose="02020603050405020304" pitchFamily="18" charset="0"/>
                <a:cs typeface="Times New Roman" panose="02020603050405020304" pitchFamily="18" charset="0"/>
              </a:rPr>
              <a:t>• Was there anything that made you happy with your work last month?</a:t>
            </a:r>
          </a:p>
        </p:txBody>
      </p:sp>
      <p:sp>
        <p:nvSpPr>
          <p:cNvPr id="12300" name="TextBox 4"/>
          <p:cNvSpPr txBox="1">
            <a:spLocks noChangeArrowheads="1"/>
          </p:cNvSpPr>
          <p:nvPr/>
        </p:nvSpPr>
        <p:spPr bwMode="auto">
          <a:xfrm>
            <a:off x="5661602" y="4009015"/>
            <a:ext cx="5456238" cy="2554287"/>
          </a:xfrm>
          <a:prstGeom prst="rect">
            <a:avLst/>
          </a:prstGeom>
          <a:noFill/>
          <a:ln w="9525">
            <a:solidFill>
              <a:srgbClr val="FF0000"/>
            </a:solidFill>
            <a:prstDash val="lg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sz="2000" b="1">
                <a:solidFill>
                  <a:srgbClr val="FF0000"/>
                </a:solidFill>
              </a:rPr>
              <a:t>Student B</a:t>
            </a:r>
            <a:r>
              <a:rPr lang="en-US" altLang="vi-VN" sz="2000">
                <a:solidFill>
                  <a:srgbClr val="FF0000"/>
                </a:solidFill>
              </a:rPr>
              <a:t> </a:t>
            </a:r>
            <a:r>
              <a:rPr lang="en-US" altLang="vi-VN" sz="2000"/>
              <a:t/>
            </a:r>
            <a:br>
              <a:rPr lang="en-US" altLang="vi-VN" sz="2000"/>
            </a:br>
            <a:r>
              <a:rPr lang="en-US" altLang="vi-VN" sz="2000"/>
              <a:t>You joined </a:t>
            </a:r>
            <a:r>
              <a:rPr lang="en-US" altLang="vi-VN" sz="2000" i="1"/>
              <a:t>Big Heart</a:t>
            </a:r>
            <a:r>
              <a:rPr lang="en-US" altLang="vi-VN" sz="2000"/>
              <a:t> 2 years ago because you wanted to help people in hospital. You have donated blood twice, and given presents to sick children. Last month you felt happy when you made a Mid-Autumn Festival lantern yourself and gave it to a little girl in hospital who loved it so much.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615950" y="709613"/>
            <a:ext cx="11080750" cy="5867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615950" y="206375"/>
            <a:ext cx="2235200" cy="368300"/>
          </a:xfrm>
          <a:prstGeom prst="rect">
            <a:avLst/>
          </a:prstGeom>
          <a:solidFill>
            <a:schemeClr val="bg1"/>
          </a:solidFill>
        </p:spPr>
        <p:txBody>
          <a:bodyPr wrap="none">
            <a:spAutoFit/>
          </a:bodyPr>
          <a:lstStyle/>
          <a:p>
            <a:pPr algn="ctr" fontAlgn="t">
              <a:defRPr/>
            </a:pPr>
            <a:r>
              <a:rPr lang="en-US" b="1" dirty="0">
                <a:solidFill>
                  <a:schemeClr val="accent5"/>
                </a:solidFill>
              </a:rPr>
              <a:t>Finished! Now I can...</a:t>
            </a:r>
            <a:endParaRPr lang="en-US" dirty="0">
              <a:solidFill>
                <a:schemeClr val="accent5"/>
              </a:solidFill>
            </a:endParaRPr>
          </a:p>
        </p:txBody>
      </p:sp>
      <p:pic>
        <p:nvPicPr>
          <p:cNvPr id="13316"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1000" y="61913"/>
            <a:ext cx="314325"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41"/>
          <p:cNvSpPr>
            <a:spLocks noChangeArrowheads="1"/>
          </p:cNvSpPr>
          <p:nvPr/>
        </p:nvSpPr>
        <p:spPr bwMode="auto">
          <a:xfrm>
            <a:off x="2762250" y="2390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a:t/>
            </a:r>
            <a:br>
              <a:rPr lang="en-US" altLang="vi-VN"/>
            </a:br>
            <a:endParaRPr lang="en-US" altLang="vi-VN"/>
          </a:p>
        </p:txBody>
      </p:sp>
      <p:sp>
        <p:nvSpPr>
          <p:cNvPr id="13318" name="Rectangle 50"/>
          <p:cNvSpPr>
            <a:spLocks noChangeArrowheads="1"/>
          </p:cNvSpPr>
          <p:nvPr/>
        </p:nvSpPr>
        <p:spPr bwMode="auto">
          <a:xfrm>
            <a:off x="2730500" y="2732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a:t/>
            </a:r>
            <a:br>
              <a:rPr lang="en-US" altLang="vi-VN"/>
            </a:br>
            <a:endParaRPr lang="en-US" altLang="vi-VN"/>
          </a:p>
        </p:txBody>
      </p:sp>
      <p:pic>
        <p:nvPicPr>
          <p:cNvPr id="22" name="Picture 5">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77625" y="6107113"/>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Rectangle 41"/>
          <p:cNvSpPr>
            <a:spLocks noChangeArrowheads="1"/>
          </p:cNvSpPr>
          <p:nvPr/>
        </p:nvSpPr>
        <p:spPr bwMode="auto">
          <a:xfrm>
            <a:off x="2730500" y="2416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a:t/>
            </a:r>
            <a:br>
              <a:rPr lang="en-US" altLang="vi-VN"/>
            </a:br>
            <a:endParaRPr lang="en-US" altLang="vi-VN"/>
          </a:p>
        </p:txBody>
      </p:sp>
      <p:sp>
        <p:nvSpPr>
          <p:cNvPr id="13322" name="Rectangle 42"/>
          <p:cNvSpPr>
            <a:spLocks noChangeArrowheads="1"/>
          </p:cNvSpPr>
          <p:nvPr/>
        </p:nvSpPr>
        <p:spPr bwMode="auto">
          <a:xfrm>
            <a:off x="2762250" y="2390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a:t/>
            </a:r>
            <a:br>
              <a:rPr lang="en-US" altLang="vi-VN"/>
            </a:br>
            <a:endParaRPr lang="en-US" altLang="vi-VN"/>
          </a:p>
        </p:txBody>
      </p:sp>
      <p:sp>
        <p:nvSpPr>
          <p:cNvPr id="13323" name="Rectangle 43"/>
          <p:cNvSpPr>
            <a:spLocks noChangeArrowheads="1"/>
          </p:cNvSpPr>
          <p:nvPr/>
        </p:nvSpPr>
        <p:spPr bwMode="auto">
          <a:xfrm>
            <a:off x="2730500" y="29352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a:t/>
            </a:r>
            <a:br>
              <a:rPr lang="en-US" altLang="vi-VN"/>
            </a:br>
            <a:endParaRPr lang="en-US" altLang="vi-VN"/>
          </a:p>
        </p:txBody>
      </p:sp>
      <p:graphicFrame>
        <p:nvGraphicFramePr>
          <p:cNvPr id="4" name="Table 3"/>
          <p:cNvGraphicFramePr>
            <a:graphicFrameLocks noGrp="1"/>
          </p:cNvGraphicFramePr>
          <p:nvPr/>
        </p:nvGraphicFramePr>
        <p:xfrm>
          <a:off x="1058863" y="977900"/>
          <a:ext cx="9988550" cy="5351462"/>
        </p:xfrm>
        <a:graphic>
          <a:graphicData uri="http://schemas.openxmlformats.org/drawingml/2006/table">
            <a:tbl>
              <a:tblPr/>
              <a:tblGrid>
                <a:gridCol w="6487766">
                  <a:extLst>
                    <a:ext uri="{9D8B030D-6E8A-4147-A177-3AD203B41FA5}">
                      <a16:colId xmlns:a16="http://schemas.microsoft.com/office/drawing/2014/main" val="20000"/>
                    </a:ext>
                  </a:extLst>
                </a:gridCol>
                <a:gridCol w="960637">
                  <a:extLst>
                    <a:ext uri="{9D8B030D-6E8A-4147-A177-3AD203B41FA5}">
                      <a16:colId xmlns:a16="http://schemas.microsoft.com/office/drawing/2014/main" val="20001"/>
                    </a:ext>
                  </a:extLst>
                </a:gridCol>
                <a:gridCol w="1016059">
                  <a:extLst>
                    <a:ext uri="{9D8B030D-6E8A-4147-A177-3AD203B41FA5}">
                      <a16:colId xmlns:a16="http://schemas.microsoft.com/office/drawing/2014/main" val="20002"/>
                    </a:ext>
                  </a:extLst>
                </a:gridCol>
                <a:gridCol w="1524088">
                  <a:extLst>
                    <a:ext uri="{9D8B030D-6E8A-4147-A177-3AD203B41FA5}">
                      <a16:colId xmlns:a16="http://schemas.microsoft.com/office/drawing/2014/main" val="20003"/>
                    </a:ext>
                  </a:extLst>
                </a:gridCol>
              </a:tblGrid>
              <a:tr h="1454674">
                <a:tc>
                  <a:txBody>
                    <a:bodyPr/>
                    <a:lstStyle/>
                    <a:p>
                      <a:pPr algn="ctr" fontAlgn="ctr"/>
                      <a:r>
                        <a:rPr lang="en-US" sz="3600" b="1" dirty="0">
                          <a:effectLst/>
                        </a:rPr>
                        <a:t>Finished! Now I can...</a:t>
                      </a:r>
                      <a:endParaRPr lang="en-US" sz="3600" dirty="0">
                        <a:effectLst/>
                      </a:endParaRPr>
                    </a:p>
                  </a:txBody>
                  <a:tcPr marL="12701" marR="12701" marT="15241" marB="15241"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CBEEFF"/>
                    </a:solidFill>
                  </a:tcPr>
                </a:tc>
                <a:tc>
                  <a:txBody>
                    <a:bodyPr/>
                    <a:lstStyle/>
                    <a:p>
                      <a:pPr algn="ctr" fontAlgn="ctr"/>
                      <a:r>
                        <a:rPr lang="en-US" sz="3600" b="1" dirty="0">
                          <a:effectLst/>
                        </a:rPr>
                        <a:t>✓</a:t>
                      </a:r>
                      <a:endParaRPr lang="en-US" sz="3600" dirty="0">
                        <a:effectLst/>
                      </a:endParaRPr>
                    </a:p>
                  </a:txBody>
                  <a:tcPr marL="12701" marR="12701" marT="15241" marB="15241"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CBEEFF"/>
                    </a:solidFill>
                  </a:tcPr>
                </a:tc>
                <a:tc>
                  <a:txBody>
                    <a:bodyPr/>
                    <a:lstStyle/>
                    <a:p>
                      <a:pPr algn="ctr" fontAlgn="ctr"/>
                      <a:r>
                        <a:rPr lang="en-US" sz="3600" b="1" dirty="0">
                          <a:effectLst/>
                        </a:rPr>
                        <a:t>✓✓</a:t>
                      </a:r>
                      <a:endParaRPr lang="en-US" sz="3600" dirty="0">
                        <a:effectLst/>
                      </a:endParaRPr>
                    </a:p>
                  </a:txBody>
                  <a:tcPr marL="12701" marR="12701" marT="15241" marB="15241"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CBEEFF"/>
                    </a:solidFill>
                  </a:tcPr>
                </a:tc>
                <a:tc>
                  <a:txBody>
                    <a:bodyPr/>
                    <a:lstStyle/>
                    <a:p>
                      <a:pPr algn="ctr" fontAlgn="ctr"/>
                      <a:r>
                        <a:rPr lang="en-US" sz="3600" b="1" dirty="0">
                          <a:effectLst/>
                        </a:rPr>
                        <a:t>✓✓✓</a:t>
                      </a:r>
                      <a:endParaRPr lang="en-US" sz="3600" dirty="0">
                        <a:effectLst/>
                      </a:endParaRPr>
                    </a:p>
                  </a:txBody>
                  <a:tcPr marL="12701" marR="12701" marT="15241" marB="15241"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CBEEFF"/>
                    </a:solidFill>
                  </a:tcPr>
                </a:tc>
                <a:extLst>
                  <a:ext uri="{0D108BD9-81ED-4DB2-BD59-A6C34878D82A}">
                    <a16:rowId xmlns:a16="http://schemas.microsoft.com/office/drawing/2014/main" val="10000"/>
                  </a:ext>
                </a:extLst>
              </a:tr>
              <a:tr h="1454674">
                <a:tc>
                  <a:txBody>
                    <a:bodyPr/>
                    <a:lstStyle/>
                    <a:p>
                      <a:pPr fontAlgn="ctr"/>
                      <a:r>
                        <a:rPr lang="en-US" sz="3600">
                          <a:effectLst/>
                        </a:rPr>
                        <a:t>● talk about community service and volunteer work</a:t>
                      </a:r>
                    </a:p>
                  </a:txBody>
                  <a:tcPr marL="12701" marR="12701" marT="15241" marB="15241"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r" fontAlgn="ctr"/>
                      <a:endParaRPr lang="en-US" sz="3600">
                        <a:effectLst/>
                      </a:endParaRPr>
                    </a:p>
                  </a:txBody>
                  <a:tcPr marL="12701" marR="12701" marT="15241" marB="15241"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r" fontAlgn="ctr"/>
                      <a:endParaRPr lang="en-US" sz="3600">
                        <a:effectLst/>
                      </a:endParaRPr>
                    </a:p>
                  </a:txBody>
                  <a:tcPr marL="12701" marR="12701" marT="15241" marB="15241"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r" fontAlgn="ctr"/>
                      <a:endParaRPr lang="en-US" sz="3600">
                        <a:effectLst/>
                      </a:endParaRPr>
                    </a:p>
                  </a:txBody>
                  <a:tcPr marL="12701" marR="12701" marT="15241" marB="15241"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65617">
                <a:tc>
                  <a:txBody>
                    <a:bodyPr/>
                    <a:lstStyle/>
                    <a:p>
                      <a:pPr fontAlgn="ctr"/>
                      <a:r>
                        <a:rPr lang="en-US" sz="3600">
                          <a:effectLst/>
                        </a:rPr>
                        <a:t>● use </a:t>
                      </a:r>
                      <a:r>
                        <a:rPr lang="en-US" sz="3600" i="1">
                          <a:effectLst/>
                        </a:rPr>
                        <a:t>because</a:t>
                      </a:r>
                      <a:r>
                        <a:rPr lang="en-US" sz="3600">
                          <a:effectLst/>
                        </a:rPr>
                        <a:t> to give reasons</a:t>
                      </a:r>
                    </a:p>
                  </a:txBody>
                  <a:tcPr marL="12701" marR="12701" marT="15241" marB="15241"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r" fontAlgn="ctr"/>
                      <a:endParaRPr lang="en-US" sz="3600">
                        <a:effectLst/>
                      </a:endParaRPr>
                    </a:p>
                  </a:txBody>
                  <a:tcPr marL="12701" marR="12701" marT="15241" marB="15241"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r" fontAlgn="ctr"/>
                      <a:endParaRPr lang="en-US" sz="3600">
                        <a:effectLst/>
                      </a:endParaRPr>
                    </a:p>
                  </a:txBody>
                  <a:tcPr marL="12701" marR="12701" marT="15241" marB="15241"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r" fontAlgn="ctr"/>
                      <a:endParaRPr lang="en-US" sz="3600">
                        <a:effectLst/>
                      </a:endParaRPr>
                    </a:p>
                  </a:txBody>
                  <a:tcPr marL="12701" marR="12701" marT="15241" marB="15241"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676497">
                <a:tc>
                  <a:txBody>
                    <a:bodyPr/>
                    <a:lstStyle/>
                    <a:p>
                      <a:pPr fontAlgn="ctr"/>
                      <a:r>
                        <a:rPr lang="en-US" sz="3600">
                          <a:effectLst/>
                        </a:rPr>
                        <a:t>● know when to use the past simple and when to use the present perfect</a:t>
                      </a:r>
                    </a:p>
                  </a:txBody>
                  <a:tcPr marL="12701" marR="12701" marT="15241" marB="15241"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r" fontAlgn="ctr"/>
                      <a:endParaRPr lang="en-US" sz="3600">
                        <a:effectLst/>
                      </a:endParaRPr>
                    </a:p>
                  </a:txBody>
                  <a:tcPr marL="12701" marR="12701" marT="15241" marB="15241"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r" fontAlgn="ctr"/>
                      <a:endParaRPr lang="en-US" sz="3600">
                        <a:effectLst/>
                      </a:endParaRPr>
                    </a:p>
                  </a:txBody>
                  <a:tcPr marL="12701" marR="12701" marT="15241" marB="15241"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ctr" fontAlgn="ctr"/>
                      <a:endParaRPr lang="en-US" sz="3600" dirty="0">
                        <a:effectLst/>
                      </a:endParaRPr>
                    </a:p>
                  </a:txBody>
                  <a:tcPr marL="12701" marR="12701" marT="15241" marB="15241"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13351" name="Rectangle 39"/>
          <p:cNvSpPr>
            <a:spLocks noChangeArrowheads="1"/>
          </p:cNvSpPr>
          <p:nvPr/>
        </p:nvSpPr>
        <p:spPr bwMode="auto">
          <a:xfrm>
            <a:off x="2730500" y="2473325"/>
            <a:ext cx="1841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a:t/>
            </a:r>
            <a:br>
              <a:rPr lang="en-US" altLang="vi-VN"/>
            </a:br>
            <a:endParaRPr lang="en-US" alt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1000" t="-1000" r="-6000" b="-28000"/>
          </a:stretch>
        </a:blipFill>
        <a:effectLst/>
      </p:bgPr>
    </p:bg>
    <p:spTree>
      <p:nvGrpSpPr>
        <p:cNvPr id="1" name=""/>
        <p:cNvGrpSpPr/>
        <p:nvPr/>
      </p:nvGrpSpPr>
      <p:grpSpPr>
        <a:xfrm>
          <a:off x="0" y="0"/>
          <a:ext cx="0" cy="0"/>
          <a:chOff x="0" y="0"/>
          <a:chExt cx="0" cy="0"/>
        </a:xfrm>
      </p:grpSpPr>
      <p:sp>
        <p:nvSpPr>
          <p:cNvPr id="6148" name="TextBox 5"/>
          <p:cNvSpPr txBox="1">
            <a:spLocks noChangeArrowheads="1"/>
          </p:cNvSpPr>
          <p:nvPr/>
        </p:nvSpPr>
        <p:spPr bwMode="auto">
          <a:xfrm>
            <a:off x="845744" y="2039702"/>
            <a:ext cx="64671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R="0" lvl="0" algn="l" defTabSz="685800" rtl="0" eaLnBrk="0" fontAlgn="base" latinLnBrk="0" hangingPunct="0">
              <a:lnSpc>
                <a:spcPct val="100000"/>
              </a:lnSpc>
              <a:spcBef>
                <a:spcPct val="0"/>
              </a:spcBef>
              <a:spcAft>
                <a:spcPct val="0"/>
              </a:spcAft>
              <a:buClrTx/>
              <a:buSzTx/>
              <a:tabLst/>
              <a:defRPr/>
            </a:pPr>
            <a:r>
              <a:rPr kumimoji="0" lang="en-US" altLang="vi-VN" sz="48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II.</a:t>
            </a:r>
            <a:r>
              <a:rPr kumimoji="0" lang="en-US" altLang="vi-VN" sz="4800" b="1" i="0" u="none" strike="noStrike" kern="1200" cap="none" spc="0" normalizeH="0" noProof="0" dirty="0" smtClean="0">
                <a:ln>
                  <a:noFill/>
                </a:ln>
                <a:solidFill>
                  <a:prstClr val="white"/>
                </a:solidFill>
                <a:effectLst/>
                <a:uLnTx/>
                <a:uFillTx/>
                <a:latin typeface="Calibri" panose="020F0502020204030204" pitchFamily="34" charset="0"/>
                <a:ea typeface="+mn-ea"/>
                <a:cs typeface="+mn-cs"/>
              </a:rPr>
              <a:t> Project</a:t>
            </a:r>
            <a:endParaRPr kumimoji="0" lang="en-US" altLang="vi-VN" sz="4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 name="TextBox 4"/>
          <p:cNvSpPr txBox="1">
            <a:spLocks noChangeArrowheads="1"/>
          </p:cNvSpPr>
          <p:nvPr/>
        </p:nvSpPr>
        <p:spPr bwMode="auto">
          <a:xfrm>
            <a:off x="2755730" y="608182"/>
            <a:ext cx="7836926" cy="118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vi-VN" sz="35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UNIT </a:t>
            </a:r>
            <a:r>
              <a:rPr kumimoji="0" lang="en-US" altLang="vi-VN" sz="3500" b="1" i="0" u="none" strike="noStrike" kern="1200" cap="none" spc="0" normalizeH="0" baseline="0" noProof="0" dirty="0" smtClean="0">
                <a:ln>
                  <a:noFill/>
                </a:ln>
                <a:solidFill>
                  <a:srgbClr val="FFFF00"/>
                </a:solidFill>
                <a:effectLst/>
                <a:uLnTx/>
                <a:uFillTx/>
                <a:latin typeface="Calibri" panose="020F0502020204030204" pitchFamily="34" charset="0"/>
                <a:ea typeface="+mn-ea"/>
                <a:cs typeface="+mn-cs"/>
              </a:rPr>
              <a:t>3. </a:t>
            </a:r>
            <a:r>
              <a:rPr kumimoji="0" lang="vi-VN" sz="36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Community </a:t>
            </a:r>
            <a:r>
              <a:rPr kumimoji="0" lang="vi-VN" sz="3600" b="1" i="0" u="none" strike="noStrike" kern="1200" cap="none" spc="0" normalizeH="0" baseline="0" noProof="0" dirty="0" smtClean="0">
                <a:ln>
                  <a:noFill/>
                </a:ln>
                <a:solidFill>
                  <a:srgbClr val="FFFF00"/>
                </a:solidFill>
                <a:effectLst/>
                <a:uLnTx/>
                <a:uFillTx/>
                <a:latin typeface="Calibri" panose="020F0502020204030204" pitchFamily="34" charset="0"/>
                <a:ea typeface="+mn-ea"/>
                <a:cs typeface="+mn-cs"/>
              </a:rPr>
              <a:t>service</a:t>
            </a:r>
            <a:endParaRPr kumimoji="0" lang="en-US" altLang="vi-VN" sz="35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endParaRP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vi-VN" sz="35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Lesson </a:t>
            </a:r>
            <a:r>
              <a:rPr kumimoji="0" lang="en-US" altLang="vi-VN" sz="3500" b="1" i="0" u="none" strike="noStrike" kern="1200" cap="none" spc="0" normalizeH="0" baseline="0" noProof="0" dirty="0" smtClean="0">
                <a:ln>
                  <a:noFill/>
                </a:ln>
                <a:solidFill>
                  <a:srgbClr val="FFFF00"/>
                </a:solidFill>
                <a:effectLst/>
                <a:uLnTx/>
                <a:uFillTx/>
                <a:latin typeface="Calibri" panose="020F0502020204030204" pitchFamily="34" charset="0"/>
                <a:ea typeface="+mn-ea"/>
                <a:cs typeface="+mn-cs"/>
              </a:rPr>
              <a:t>7:</a:t>
            </a:r>
            <a:r>
              <a:rPr kumimoji="0" lang="en-US" altLang="vi-VN" sz="3500" b="1" i="0" u="none" strike="noStrike" kern="1200" cap="none" spc="0" normalizeH="0" noProof="0" dirty="0" smtClean="0">
                <a:ln>
                  <a:noFill/>
                </a:ln>
                <a:solidFill>
                  <a:srgbClr val="FFFF00"/>
                </a:solidFill>
                <a:effectLst/>
                <a:uLnTx/>
                <a:uFillTx/>
                <a:latin typeface="Calibri" panose="020F0502020204030204" pitchFamily="34" charset="0"/>
                <a:ea typeface="+mn-ea"/>
                <a:cs typeface="+mn-cs"/>
              </a:rPr>
              <a:t> Looking back and project</a:t>
            </a:r>
            <a:endParaRPr kumimoji="0" lang="en-US" altLang="vi-VN" sz="35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751499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 calcmode="lin" valueType="num">
                                      <p:cBhvr additive="base">
                                        <p:cTn id="7" dur="500" fill="hold"/>
                                        <p:tgtEl>
                                          <p:spTgt spid="61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3" name="Rectangle 8"/>
          <p:cNvSpPr>
            <a:spLocks noChangeArrowheads="1"/>
          </p:cNvSpPr>
          <p:nvPr/>
        </p:nvSpPr>
        <p:spPr bwMode="auto">
          <a:xfrm>
            <a:off x="2730500" y="2797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a:t/>
            </a:r>
            <a:br>
              <a:rPr lang="en-US" altLang="vi-VN"/>
            </a:br>
            <a:endParaRPr lang="en-US" altLang="vi-VN"/>
          </a:p>
        </p:txBody>
      </p:sp>
      <p:pic>
        <p:nvPicPr>
          <p:cNvPr id="15364" name="Picture 6">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055350" y="141288"/>
            <a:ext cx="86201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615950" y="1081088"/>
            <a:ext cx="11080750" cy="54959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n-US" dirty="0">
                <a:solidFill>
                  <a:schemeClr val="tx1"/>
                </a:solidFill>
              </a:rPr>
              <a:t>=&gt; I think that my local area needs to be cleaned up, because there is much rubbish in the street at my </a:t>
            </a:r>
            <a:r>
              <a:rPr lang="en-US" dirty="0" err="1">
                <a:solidFill>
                  <a:schemeClr val="tx1"/>
                </a:solidFill>
              </a:rPr>
              <a:t>neighbourhood</a:t>
            </a:r>
            <a:r>
              <a:rPr lang="en-US" dirty="0">
                <a:solidFill>
                  <a:schemeClr val="tx1"/>
                </a:solidFill>
              </a:rPr>
              <a:t>. I will ask my </a:t>
            </a:r>
            <a:r>
              <a:rPr lang="en-US" dirty="0" err="1">
                <a:solidFill>
                  <a:schemeClr val="tx1"/>
                </a:solidFill>
              </a:rPr>
              <a:t>neighbour</a:t>
            </a:r>
            <a:r>
              <a:rPr lang="en-US" dirty="0">
                <a:solidFill>
                  <a:schemeClr val="tx1"/>
                </a:solidFill>
              </a:rPr>
              <a:t> friends to collect rubbish and clean up the street.</a:t>
            </a:r>
          </a:p>
          <a:p>
            <a:pPr>
              <a:lnSpc>
                <a:spcPct val="150000"/>
              </a:lnSpc>
              <a:defRPr/>
            </a:pPr>
            <a:r>
              <a:rPr lang="en-US" dirty="0">
                <a:solidFill>
                  <a:schemeClr val="tx1"/>
                </a:solidFill>
              </a:rPr>
              <a:t>=&gt; I think we should plant more trees and flowers in school garden. I will ask my classmates do it with me.</a:t>
            </a:r>
          </a:p>
          <a:p>
            <a:pPr>
              <a:lnSpc>
                <a:spcPct val="150000"/>
              </a:lnSpc>
              <a:defRPr/>
            </a:pPr>
            <a:r>
              <a:rPr lang="en-US" dirty="0">
                <a:solidFill>
                  <a:schemeClr val="tx1"/>
                </a:solidFill>
              </a:rPr>
              <a:t>=&gt; I think I should decorate my classroom and put some flower vases in the </a:t>
            </a:r>
            <a:r>
              <a:rPr lang="en-US" dirty="0" smtClean="0">
                <a:solidFill>
                  <a:schemeClr val="tx1"/>
                </a:solidFill>
              </a:rPr>
              <a:t>classroom. I </a:t>
            </a:r>
            <a:r>
              <a:rPr lang="en-US" dirty="0">
                <a:solidFill>
                  <a:schemeClr val="tx1"/>
                </a:solidFill>
              </a:rPr>
              <a:t>will ask my classmates do it with me. We will </a:t>
            </a:r>
            <a:r>
              <a:rPr lang="en-US" dirty="0" smtClean="0">
                <a:solidFill>
                  <a:schemeClr val="tx1"/>
                </a:solidFill>
              </a:rPr>
              <a:t>hang </a:t>
            </a:r>
            <a:r>
              <a:rPr lang="en-US" dirty="0">
                <a:solidFill>
                  <a:schemeClr val="tx1"/>
                </a:solidFill>
              </a:rPr>
              <a:t>some pictures of protecting environment that we find from Internet. </a:t>
            </a:r>
            <a:r>
              <a:rPr lang="en-US" dirty="0">
                <a:solidFill>
                  <a:schemeClr val="tx1"/>
                </a:solidFill>
              </a:rPr>
              <a:t>We will buy the flower in local market.</a:t>
            </a:r>
          </a:p>
          <a:p>
            <a:pPr>
              <a:lnSpc>
                <a:spcPct val="150000"/>
              </a:lnSpc>
              <a:defRPr/>
            </a:pPr>
            <a:r>
              <a:rPr lang="en-US" dirty="0">
                <a:solidFill>
                  <a:schemeClr val="tx1"/>
                </a:solidFill>
              </a:rPr>
              <a:t>=&gt; I think my classmate, </a:t>
            </a:r>
            <a:r>
              <a:rPr lang="en-US" dirty="0" err="1">
                <a:solidFill>
                  <a:schemeClr val="tx1"/>
                </a:solidFill>
              </a:rPr>
              <a:t>Lan</a:t>
            </a:r>
            <a:r>
              <a:rPr lang="en-US" dirty="0">
                <a:solidFill>
                  <a:schemeClr val="tx1"/>
                </a:solidFill>
              </a:rPr>
              <a:t> needs the help. </a:t>
            </a:r>
            <a:r>
              <a:rPr lang="en-US" dirty="0">
                <a:solidFill>
                  <a:schemeClr val="tx1"/>
                </a:solidFill>
              </a:rPr>
              <a:t>She is not good at </a:t>
            </a:r>
            <a:r>
              <a:rPr lang="en-US" dirty="0" smtClean="0">
                <a:solidFill>
                  <a:schemeClr val="tx1"/>
                </a:solidFill>
              </a:rPr>
              <a:t>English. </a:t>
            </a:r>
            <a:r>
              <a:rPr lang="en-US" dirty="0">
                <a:solidFill>
                  <a:schemeClr val="tx1"/>
                </a:solidFill>
              </a:rPr>
              <a:t>I will tutor her, mentor her study English, help her do English homework.</a:t>
            </a:r>
          </a:p>
          <a:p>
            <a:pPr>
              <a:lnSpc>
                <a:spcPct val="150000"/>
              </a:lnSpc>
              <a:defRPr/>
            </a:pPr>
            <a:r>
              <a:rPr lang="en-US" dirty="0">
                <a:solidFill>
                  <a:schemeClr val="tx1"/>
                </a:solidFill>
              </a:rPr>
              <a:t>=&gt; I think the homeless </a:t>
            </a:r>
            <a:r>
              <a:rPr lang="en-US" dirty="0" smtClean="0">
                <a:solidFill>
                  <a:schemeClr val="tx1"/>
                </a:solidFill>
              </a:rPr>
              <a:t>people </a:t>
            </a:r>
            <a:r>
              <a:rPr lang="en-US" dirty="0">
                <a:solidFill>
                  <a:schemeClr val="tx1"/>
                </a:solidFill>
              </a:rPr>
              <a:t>in my community</a:t>
            </a:r>
            <a:r>
              <a:rPr lang="en-US" dirty="0" smtClean="0">
                <a:solidFill>
                  <a:schemeClr val="tx1"/>
                </a:solidFill>
              </a:rPr>
              <a:t> </a:t>
            </a:r>
            <a:r>
              <a:rPr lang="en-US" dirty="0">
                <a:solidFill>
                  <a:schemeClr val="tx1"/>
                </a:solidFill>
              </a:rPr>
              <a:t>need the </a:t>
            </a:r>
            <a:r>
              <a:rPr lang="en-US" dirty="0" smtClean="0">
                <a:solidFill>
                  <a:schemeClr val="tx1"/>
                </a:solidFill>
              </a:rPr>
              <a:t>meals. </a:t>
            </a:r>
            <a:r>
              <a:rPr lang="en-US" dirty="0">
                <a:solidFill>
                  <a:schemeClr val="tx1"/>
                </a:solidFill>
              </a:rPr>
              <a:t>I will ask my friend to provide food for homeless people 3 times a week. We will collect money and cook the meal for them: rice with meat, fish, vegetables....</a:t>
            </a:r>
          </a:p>
        </p:txBody>
      </p:sp>
      <p:sp>
        <p:nvSpPr>
          <p:cNvPr id="5" name="Rectangle 4"/>
          <p:cNvSpPr/>
          <p:nvPr/>
        </p:nvSpPr>
        <p:spPr>
          <a:xfrm>
            <a:off x="247650" y="158750"/>
            <a:ext cx="1438275" cy="368300"/>
          </a:xfrm>
          <a:prstGeom prst="rect">
            <a:avLst/>
          </a:prstGeom>
          <a:solidFill>
            <a:schemeClr val="bg1"/>
          </a:solidFill>
        </p:spPr>
        <p:txBody>
          <a:bodyPr wrap="none">
            <a:spAutoFit/>
          </a:bodyPr>
          <a:lstStyle/>
          <a:p>
            <a:pPr algn="ctr" fontAlgn="t">
              <a:defRPr/>
            </a:pPr>
            <a:r>
              <a:rPr lang="en-US" b="1" dirty="0">
                <a:solidFill>
                  <a:schemeClr val="accent5"/>
                </a:solidFill>
              </a:rPr>
              <a:t>SUGGESTION</a:t>
            </a:r>
            <a:endParaRPr lang="en-US" dirty="0">
              <a:solidFill>
                <a:schemeClr val="accent5"/>
              </a:solidFill>
            </a:endParaRPr>
          </a:p>
        </p:txBody>
      </p:sp>
      <p:sp>
        <p:nvSpPr>
          <p:cNvPr id="16389" name="Rectangle 41"/>
          <p:cNvSpPr>
            <a:spLocks noChangeArrowheads="1"/>
          </p:cNvSpPr>
          <p:nvPr/>
        </p:nvSpPr>
        <p:spPr bwMode="auto">
          <a:xfrm>
            <a:off x="2762250" y="2390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a:t/>
            </a:r>
            <a:br>
              <a:rPr lang="en-US" altLang="vi-VN"/>
            </a:br>
            <a:endParaRPr lang="en-US" altLang="vi-VN"/>
          </a:p>
        </p:txBody>
      </p:sp>
      <p:sp>
        <p:nvSpPr>
          <p:cNvPr id="16390" name="Rectangle 50"/>
          <p:cNvSpPr>
            <a:spLocks noChangeArrowheads="1"/>
          </p:cNvSpPr>
          <p:nvPr/>
        </p:nvSpPr>
        <p:spPr bwMode="auto">
          <a:xfrm>
            <a:off x="2730500" y="2732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a:t/>
            </a:r>
            <a:br>
              <a:rPr lang="en-US" altLang="vi-VN"/>
            </a:br>
            <a:endParaRPr lang="en-US" altLang="vi-VN"/>
          </a:p>
        </p:txBody>
      </p:sp>
      <p:pic>
        <p:nvPicPr>
          <p:cNvPr id="22" name="Picture 5">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77625" y="6107113"/>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Rectangle 41"/>
          <p:cNvSpPr>
            <a:spLocks noChangeArrowheads="1"/>
          </p:cNvSpPr>
          <p:nvPr/>
        </p:nvSpPr>
        <p:spPr bwMode="auto">
          <a:xfrm>
            <a:off x="2730500" y="2416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a:t/>
            </a:r>
            <a:br>
              <a:rPr lang="en-US" altLang="vi-VN"/>
            </a:br>
            <a:endParaRPr lang="en-US" altLang="vi-VN"/>
          </a:p>
        </p:txBody>
      </p:sp>
      <p:sp>
        <p:nvSpPr>
          <p:cNvPr id="16394" name="Rectangle 42"/>
          <p:cNvSpPr>
            <a:spLocks noChangeArrowheads="1"/>
          </p:cNvSpPr>
          <p:nvPr/>
        </p:nvSpPr>
        <p:spPr bwMode="auto">
          <a:xfrm>
            <a:off x="2762250" y="2390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a:t/>
            </a:r>
            <a:br>
              <a:rPr lang="en-US" altLang="vi-VN"/>
            </a:br>
            <a:endParaRPr lang="en-US" altLang="vi-VN"/>
          </a:p>
        </p:txBody>
      </p:sp>
      <p:sp>
        <p:nvSpPr>
          <p:cNvPr id="16395" name="Rectangle 43"/>
          <p:cNvSpPr>
            <a:spLocks noChangeArrowheads="1"/>
          </p:cNvSpPr>
          <p:nvPr/>
        </p:nvSpPr>
        <p:spPr bwMode="auto">
          <a:xfrm>
            <a:off x="2730500" y="29352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a:t/>
            </a:r>
            <a:br>
              <a:rPr lang="en-US" altLang="vi-VN"/>
            </a:br>
            <a:endParaRPr lang="en-US" altLang="vi-VN"/>
          </a:p>
        </p:txBody>
      </p:sp>
      <p:sp>
        <p:nvSpPr>
          <p:cNvPr id="16396" name="Rectangle 39"/>
          <p:cNvSpPr>
            <a:spLocks noChangeArrowheads="1"/>
          </p:cNvSpPr>
          <p:nvPr/>
        </p:nvSpPr>
        <p:spPr bwMode="auto">
          <a:xfrm>
            <a:off x="2730500" y="2473325"/>
            <a:ext cx="1841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a:t/>
            </a:r>
            <a:br>
              <a:rPr lang="en-US" altLang="vi-VN"/>
            </a:br>
            <a:endParaRPr lang="en-US" alt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5182927" y="3104745"/>
            <a:ext cx="2935468" cy="3151200"/>
          </a:xfrm>
          <a:custGeom>
            <a:avLst/>
            <a:gdLst>
              <a:gd name="connsiteX0" fmla="*/ 0 w 2350303"/>
              <a:gd name="connsiteY0" fmla="*/ 335268 h 2011566"/>
              <a:gd name="connsiteX1" fmla="*/ 335268 w 2350303"/>
              <a:gd name="connsiteY1" fmla="*/ 0 h 2011566"/>
              <a:gd name="connsiteX2" fmla="*/ 2015035 w 2350303"/>
              <a:gd name="connsiteY2" fmla="*/ 0 h 2011566"/>
              <a:gd name="connsiteX3" fmla="*/ 2350303 w 2350303"/>
              <a:gd name="connsiteY3" fmla="*/ 335268 h 2011566"/>
              <a:gd name="connsiteX4" fmla="*/ 2350303 w 2350303"/>
              <a:gd name="connsiteY4" fmla="*/ 1676298 h 2011566"/>
              <a:gd name="connsiteX5" fmla="*/ 2015035 w 2350303"/>
              <a:gd name="connsiteY5" fmla="*/ 2011566 h 2011566"/>
              <a:gd name="connsiteX6" fmla="*/ 335268 w 2350303"/>
              <a:gd name="connsiteY6" fmla="*/ 2011566 h 2011566"/>
              <a:gd name="connsiteX7" fmla="*/ 0 w 2350303"/>
              <a:gd name="connsiteY7" fmla="*/ 1676298 h 2011566"/>
              <a:gd name="connsiteX8" fmla="*/ 0 w 2350303"/>
              <a:gd name="connsiteY8" fmla="*/ 335268 h 201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0303" h="2011566">
                <a:moveTo>
                  <a:pt x="0" y="335268"/>
                </a:moveTo>
                <a:cubicBezTo>
                  <a:pt x="0" y="150105"/>
                  <a:pt x="150105" y="0"/>
                  <a:pt x="335268" y="0"/>
                </a:cubicBezTo>
                <a:lnTo>
                  <a:pt x="2015035" y="0"/>
                </a:lnTo>
                <a:cubicBezTo>
                  <a:pt x="2200198" y="0"/>
                  <a:pt x="2350303" y="150105"/>
                  <a:pt x="2350303" y="335268"/>
                </a:cubicBezTo>
                <a:lnTo>
                  <a:pt x="2350303" y="1676298"/>
                </a:lnTo>
                <a:cubicBezTo>
                  <a:pt x="2350303" y="1861461"/>
                  <a:pt x="2200198" y="2011566"/>
                  <a:pt x="2015035" y="2011566"/>
                </a:cubicBezTo>
                <a:lnTo>
                  <a:pt x="335268" y="2011566"/>
                </a:lnTo>
                <a:cubicBezTo>
                  <a:pt x="150105" y="2011566"/>
                  <a:pt x="0" y="1861461"/>
                  <a:pt x="0" y="1676298"/>
                </a:cubicBezTo>
                <a:lnTo>
                  <a:pt x="0" y="335268"/>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85090" tIns="129369" rIns="185090" bIns="129369" numCol="1" spcCol="1270" anchor="ctr" anchorCtr="0">
            <a:noAutofit/>
          </a:bodyPr>
          <a:lstStyle/>
          <a:p>
            <a:pPr defTabSz="1300163" eaLnBrk="1" fontAlgn="auto" hangingPunct="1">
              <a:lnSpc>
                <a:spcPct val="90000"/>
              </a:lnSpc>
              <a:spcAft>
                <a:spcPct val="35000"/>
              </a:spcAft>
              <a:defRPr/>
            </a:pPr>
            <a:r>
              <a:rPr lang="en-US" sz="3000" dirty="0">
                <a:solidFill>
                  <a:srgbClr val="FF0000"/>
                </a:solidFill>
                <a:latin typeface="Calibri" panose="020F0502020204030204"/>
              </a:rPr>
              <a:t>The present </a:t>
            </a:r>
            <a:r>
              <a:rPr lang="en-US" sz="3000" dirty="0" smtClean="0">
                <a:solidFill>
                  <a:srgbClr val="FF0000"/>
                </a:solidFill>
                <a:latin typeface="Calibri" panose="020F0502020204030204"/>
              </a:rPr>
              <a:t>prefect</a:t>
            </a:r>
          </a:p>
          <a:p>
            <a:pPr defTabSz="1300163" eaLnBrk="1" fontAlgn="auto" hangingPunct="1">
              <a:lnSpc>
                <a:spcPct val="90000"/>
              </a:lnSpc>
              <a:spcAft>
                <a:spcPct val="35000"/>
              </a:spcAft>
              <a:defRPr/>
            </a:pPr>
            <a:r>
              <a:rPr lang="en-US" sz="2400" dirty="0" smtClean="0">
                <a:solidFill>
                  <a:prstClr val="black"/>
                </a:solidFill>
                <a:latin typeface="Calibri" panose="020F0502020204030204"/>
              </a:rPr>
              <a:t>S </a:t>
            </a:r>
            <a:r>
              <a:rPr lang="en-US" sz="2400" dirty="0">
                <a:solidFill>
                  <a:prstClr val="black"/>
                </a:solidFill>
                <a:latin typeface="Calibri" panose="020F0502020204030204"/>
              </a:rPr>
              <a:t>+ </a:t>
            </a:r>
            <a:r>
              <a:rPr lang="en-US" sz="2400" dirty="0" smtClean="0">
                <a:solidFill>
                  <a:prstClr val="black"/>
                </a:solidFill>
                <a:latin typeface="Calibri" panose="020F0502020204030204"/>
              </a:rPr>
              <a:t>has/have </a:t>
            </a:r>
            <a:r>
              <a:rPr lang="en-US" sz="2400" dirty="0">
                <a:solidFill>
                  <a:prstClr val="black"/>
                </a:solidFill>
                <a:latin typeface="Calibri" panose="020F0502020204030204"/>
              </a:rPr>
              <a:t>+ </a:t>
            </a:r>
            <a:r>
              <a:rPr lang="en-US" sz="2400" dirty="0" err="1" smtClean="0">
                <a:solidFill>
                  <a:prstClr val="black"/>
                </a:solidFill>
                <a:latin typeface="Calibri" panose="020F0502020204030204"/>
              </a:rPr>
              <a:t>PII</a:t>
            </a:r>
            <a:endParaRPr lang="en-US" sz="2400" dirty="0">
              <a:solidFill>
                <a:prstClr val="black"/>
              </a:solidFill>
              <a:latin typeface="Calibri" panose="020F0502020204030204"/>
            </a:endParaRPr>
          </a:p>
          <a:p>
            <a:pPr defTabSz="1300163" eaLnBrk="1" fontAlgn="auto" hangingPunct="1">
              <a:lnSpc>
                <a:spcPct val="90000"/>
              </a:lnSpc>
              <a:spcAft>
                <a:spcPct val="35000"/>
              </a:spcAft>
              <a:defRPr/>
            </a:pPr>
            <a:r>
              <a:rPr lang="en-US" sz="2800" dirty="0">
                <a:solidFill>
                  <a:srgbClr val="FF0000"/>
                </a:solidFill>
                <a:latin typeface="Calibri" panose="020F0502020204030204"/>
              </a:rPr>
              <a:t>The </a:t>
            </a:r>
            <a:r>
              <a:rPr lang="en-US" sz="2800" dirty="0" smtClean="0">
                <a:solidFill>
                  <a:srgbClr val="FF0000"/>
                </a:solidFill>
                <a:latin typeface="Calibri" panose="020F0502020204030204"/>
              </a:rPr>
              <a:t>past </a:t>
            </a:r>
            <a:r>
              <a:rPr lang="en-US" sz="2800" dirty="0">
                <a:solidFill>
                  <a:srgbClr val="FF0000"/>
                </a:solidFill>
                <a:latin typeface="Calibri" panose="020F0502020204030204"/>
              </a:rPr>
              <a:t>simple</a:t>
            </a:r>
          </a:p>
          <a:p>
            <a:pPr defTabSz="1300163" eaLnBrk="1" fontAlgn="auto" hangingPunct="1">
              <a:lnSpc>
                <a:spcPct val="90000"/>
              </a:lnSpc>
              <a:spcAft>
                <a:spcPct val="35000"/>
              </a:spcAft>
              <a:defRPr/>
            </a:pPr>
            <a:r>
              <a:rPr lang="en-US" sz="2400" dirty="0">
                <a:solidFill>
                  <a:prstClr val="black"/>
                </a:solidFill>
                <a:latin typeface="Calibri" panose="020F0502020204030204"/>
              </a:rPr>
              <a:t>S + </a:t>
            </a:r>
            <a:r>
              <a:rPr lang="en-US" sz="2400" dirty="0" smtClean="0">
                <a:solidFill>
                  <a:prstClr val="black"/>
                </a:solidFill>
                <a:latin typeface="Calibri" panose="020F0502020204030204"/>
              </a:rPr>
              <a:t>V-</a:t>
            </a:r>
            <a:r>
              <a:rPr lang="en-US" sz="2400" dirty="0" err="1" smtClean="0">
                <a:solidFill>
                  <a:prstClr val="black"/>
                </a:solidFill>
                <a:latin typeface="Calibri" panose="020F0502020204030204"/>
              </a:rPr>
              <a:t>ed</a:t>
            </a:r>
            <a:r>
              <a:rPr lang="en-US" sz="2400" dirty="0" smtClean="0">
                <a:solidFill>
                  <a:prstClr val="black"/>
                </a:solidFill>
                <a:latin typeface="Calibri" panose="020F0502020204030204"/>
              </a:rPr>
              <a:t> </a:t>
            </a:r>
            <a:r>
              <a:rPr lang="en-US" sz="2400" dirty="0">
                <a:solidFill>
                  <a:prstClr val="black"/>
                </a:solidFill>
                <a:latin typeface="Calibri" panose="020F0502020204030204"/>
              </a:rPr>
              <a:t>/ </a:t>
            </a:r>
            <a:r>
              <a:rPr lang="en-US" sz="2400" dirty="0" smtClean="0">
                <a:solidFill>
                  <a:prstClr val="black"/>
                </a:solidFill>
                <a:latin typeface="Calibri" panose="020F0502020204030204"/>
              </a:rPr>
              <a:t>V</a:t>
            </a:r>
            <a:r>
              <a:rPr lang="en-US" dirty="0">
                <a:solidFill>
                  <a:prstClr val="black"/>
                </a:solidFill>
                <a:latin typeface="Calibri" panose="020F0502020204030204"/>
              </a:rPr>
              <a:t> </a:t>
            </a:r>
            <a:r>
              <a:rPr lang="en-US" dirty="0" err="1" smtClean="0">
                <a:solidFill>
                  <a:prstClr val="black"/>
                </a:solidFill>
                <a:latin typeface="Calibri" panose="020F0502020204030204"/>
              </a:rPr>
              <a:t>BQT</a:t>
            </a:r>
            <a:endParaRPr lang="en-US" dirty="0">
              <a:solidFill>
                <a:prstClr val="black"/>
              </a:solidFill>
              <a:latin typeface="Calibri" panose="020F0502020204030204"/>
            </a:endParaRPr>
          </a:p>
        </p:txBody>
      </p:sp>
      <p:sp>
        <p:nvSpPr>
          <p:cNvPr id="2" name="Title 1"/>
          <p:cNvSpPr>
            <a:spLocks noGrp="1"/>
          </p:cNvSpPr>
          <p:nvPr>
            <p:ph type="title"/>
          </p:nvPr>
        </p:nvSpPr>
        <p:spPr>
          <a:xfrm>
            <a:off x="3261392" y="129360"/>
            <a:ext cx="5915025" cy="994172"/>
          </a:xfrm>
        </p:spPr>
        <p:txBody>
          <a:bodyPr>
            <a:normAutofit/>
          </a:bodyPr>
          <a:lstStyle/>
          <a:p>
            <a:pPr algn="ctr"/>
            <a:r>
              <a:rPr lang="en-US" sz="3750" b="1" dirty="0">
                <a:solidFill>
                  <a:srgbClr val="FF0000"/>
                </a:solidFill>
              </a:rPr>
              <a:t>III. </a:t>
            </a:r>
            <a:r>
              <a:rPr lang="en-US" sz="3750" b="1" dirty="0">
                <a:solidFill>
                  <a:srgbClr val="FF0000"/>
                </a:solidFill>
              </a:rPr>
              <a:t>Wrap- up</a:t>
            </a:r>
            <a:endParaRPr lang="vi-VN" sz="3750" b="1" dirty="0">
              <a:solidFill>
                <a:srgbClr val="FF0000"/>
              </a:solidFill>
            </a:endParaRPr>
          </a:p>
        </p:txBody>
      </p:sp>
      <p:sp>
        <p:nvSpPr>
          <p:cNvPr id="9" name="Freeform 8"/>
          <p:cNvSpPr/>
          <p:nvPr/>
        </p:nvSpPr>
        <p:spPr>
          <a:xfrm>
            <a:off x="2949678" y="975361"/>
            <a:ext cx="6361470" cy="1085570"/>
          </a:xfrm>
          <a:custGeom>
            <a:avLst/>
            <a:gdLst>
              <a:gd name="connsiteX0" fmla="*/ 0 w 2350303"/>
              <a:gd name="connsiteY0" fmla="*/ 335268 h 2011566"/>
              <a:gd name="connsiteX1" fmla="*/ 335268 w 2350303"/>
              <a:gd name="connsiteY1" fmla="*/ 0 h 2011566"/>
              <a:gd name="connsiteX2" fmla="*/ 2015035 w 2350303"/>
              <a:gd name="connsiteY2" fmla="*/ 0 h 2011566"/>
              <a:gd name="connsiteX3" fmla="*/ 2350303 w 2350303"/>
              <a:gd name="connsiteY3" fmla="*/ 335268 h 2011566"/>
              <a:gd name="connsiteX4" fmla="*/ 2350303 w 2350303"/>
              <a:gd name="connsiteY4" fmla="*/ 1676298 h 2011566"/>
              <a:gd name="connsiteX5" fmla="*/ 2015035 w 2350303"/>
              <a:gd name="connsiteY5" fmla="*/ 2011566 h 2011566"/>
              <a:gd name="connsiteX6" fmla="*/ 335268 w 2350303"/>
              <a:gd name="connsiteY6" fmla="*/ 2011566 h 2011566"/>
              <a:gd name="connsiteX7" fmla="*/ 0 w 2350303"/>
              <a:gd name="connsiteY7" fmla="*/ 1676298 h 2011566"/>
              <a:gd name="connsiteX8" fmla="*/ 0 w 2350303"/>
              <a:gd name="connsiteY8" fmla="*/ 335268 h 201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0303" h="2011566">
                <a:moveTo>
                  <a:pt x="0" y="335268"/>
                </a:moveTo>
                <a:cubicBezTo>
                  <a:pt x="0" y="150105"/>
                  <a:pt x="150105" y="0"/>
                  <a:pt x="335268" y="0"/>
                </a:cubicBezTo>
                <a:lnTo>
                  <a:pt x="2015035" y="0"/>
                </a:lnTo>
                <a:cubicBezTo>
                  <a:pt x="2200198" y="0"/>
                  <a:pt x="2350303" y="150105"/>
                  <a:pt x="2350303" y="335268"/>
                </a:cubicBezTo>
                <a:lnTo>
                  <a:pt x="2350303" y="1676298"/>
                </a:lnTo>
                <a:cubicBezTo>
                  <a:pt x="2350303" y="1861461"/>
                  <a:pt x="2200198" y="2011566"/>
                  <a:pt x="2015035" y="2011566"/>
                </a:cubicBezTo>
                <a:lnTo>
                  <a:pt x="335268" y="2011566"/>
                </a:lnTo>
                <a:cubicBezTo>
                  <a:pt x="150105" y="2011566"/>
                  <a:pt x="0" y="1861461"/>
                  <a:pt x="0" y="1676298"/>
                </a:cubicBezTo>
                <a:lnTo>
                  <a:pt x="0" y="3352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090" tIns="129369" rIns="185090" bIns="129369" numCol="1" spcCol="1270" anchor="ctr" anchorCtr="0">
            <a:noAutofit/>
          </a:bodyPr>
          <a:lstStyle/>
          <a:p>
            <a:pPr algn="ctr" defTabSz="1300163" eaLnBrk="1" fontAlgn="auto" hangingPunct="1">
              <a:lnSpc>
                <a:spcPct val="90000"/>
              </a:lnSpc>
              <a:spcAft>
                <a:spcPct val="35000"/>
              </a:spcAft>
              <a:defRPr/>
            </a:pPr>
            <a:r>
              <a:rPr lang="en-US" sz="2925" dirty="0">
                <a:solidFill>
                  <a:prstClr val="white"/>
                </a:solidFill>
                <a:latin typeface="Calibri" panose="020F0502020204030204"/>
              </a:rPr>
              <a:t>UNIT 3</a:t>
            </a:r>
            <a:endParaRPr lang="en-US" sz="2925" dirty="0">
              <a:solidFill>
                <a:prstClr val="white"/>
              </a:solidFill>
              <a:latin typeface="Calibri" panose="020F0502020204030204"/>
            </a:endParaRPr>
          </a:p>
          <a:p>
            <a:pPr algn="ctr" defTabSz="1300163" eaLnBrk="1" fontAlgn="auto" hangingPunct="1">
              <a:lnSpc>
                <a:spcPct val="90000"/>
              </a:lnSpc>
              <a:spcAft>
                <a:spcPct val="35000"/>
              </a:spcAft>
              <a:defRPr/>
            </a:pPr>
            <a:r>
              <a:rPr lang="en-US" sz="2925" dirty="0">
                <a:solidFill>
                  <a:prstClr val="white"/>
                </a:solidFill>
                <a:latin typeface="Calibri" panose="020F0502020204030204"/>
              </a:rPr>
              <a:t>LOOKING BACK &amp; PROJECT</a:t>
            </a:r>
          </a:p>
        </p:txBody>
      </p:sp>
      <p:sp>
        <p:nvSpPr>
          <p:cNvPr id="7" name="Freeform 6"/>
          <p:cNvSpPr/>
          <p:nvPr/>
        </p:nvSpPr>
        <p:spPr>
          <a:xfrm>
            <a:off x="5081553" y="2292607"/>
            <a:ext cx="2951402" cy="952490"/>
          </a:xfrm>
          <a:custGeom>
            <a:avLst/>
            <a:gdLst>
              <a:gd name="connsiteX0" fmla="*/ 0 w 2350303"/>
              <a:gd name="connsiteY0" fmla="*/ 335268 h 2011566"/>
              <a:gd name="connsiteX1" fmla="*/ 335268 w 2350303"/>
              <a:gd name="connsiteY1" fmla="*/ 0 h 2011566"/>
              <a:gd name="connsiteX2" fmla="*/ 2015035 w 2350303"/>
              <a:gd name="connsiteY2" fmla="*/ 0 h 2011566"/>
              <a:gd name="connsiteX3" fmla="*/ 2350303 w 2350303"/>
              <a:gd name="connsiteY3" fmla="*/ 335268 h 2011566"/>
              <a:gd name="connsiteX4" fmla="*/ 2350303 w 2350303"/>
              <a:gd name="connsiteY4" fmla="*/ 1676298 h 2011566"/>
              <a:gd name="connsiteX5" fmla="*/ 2015035 w 2350303"/>
              <a:gd name="connsiteY5" fmla="*/ 2011566 h 2011566"/>
              <a:gd name="connsiteX6" fmla="*/ 335268 w 2350303"/>
              <a:gd name="connsiteY6" fmla="*/ 2011566 h 2011566"/>
              <a:gd name="connsiteX7" fmla="*/ 0 w 2350303"/>
              <a:gd name="connsiteY7" fmla="*/ 1676298 h 2011566"/>
              <a:gd name="connsiteX8" fmla="*/ 0 w 2350303"/>
              <a:gd name="connsiteY8" fmla="*/ 335268 h 201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0303" h="2011566">
                <a:moveTo>
                  <a:pt x="0" y="335268"/>
                </a:moveTo>
                <a:cubicBezTo>
                  <a:pt x="0" y="150105"/>
                  <a:pt x="150105" y="0"/>
                  <a:pt x="335268" y="0"/>
                </a:cubicBezTo>
                <a:lnTo>
                  <a:pt x="2015035" y="0"/>
                </a:lnTo>
                <a:cubicBezTo>
                  <a:pt x="2200198" y="0"/>
                  <a:pt x="2350303" y="150105"/>
                  <a:pt x="2350303" y="335268"/>
                </a:cubicBezTo>
                <a:lnTo>
                  <a:pt x="2350303" y="1676298"/>
                </a:lnTo>
                <a:cubicBezTo>
                  <a:pt x="2350303" y="1861461"/>
                  <a:pt x="2200198" y="2011566"/>
                  <a:pt x="2015035" y="2011566"/>
                </a:cubicBezTo>
                <a:lnTo>
                  <a:pt x="335268" y="2011566"/>
                </a:lnTo>
                <a:cubicBezTo>
                  <a:pt x="150105" y="2011566"/>
                  <a:pt x="0" y="1861461"/>
                  <a:pt x="0" y="1676298"/>
                </a:cubicBezTo>
                <a:lnTo>
                  <a:pt x="0" y="3352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090" tIns="129369" rIns="185090" bIns="129369" numCol="1" spcCol="1270" anchor="ctr" anchorCtr="0">
            <a:noAutofit/>
          </a:bodyPr>
          <a:lstStyle/>
          <a:p>
            <a:pPr algn="ctr" defTabSz="1300163" eaLnBrk="1" fontAlgn="auto" hangingPunct="1">
              <a:lnSpc>
                <a:spcPct val="90000"/>
              </a:lnSpc>
              <a:spcAft>
                <a:spcPct val="35000"/>
              </a:spcAft>
              <a:defRPr/>
            </a:pPr>
            <a:r>
              <a:rPr lang="en-US" sz="2925" dirty="0">
                <a:solidFill>
                  <a:prstClr val="white"/>
                </a:solidFill>
                <a:latin typeface="Calibri" panose="020F0502020204030204"/>
              </a:rPr>
              <a:t>Grammar</a:t>
            </a:r>
            <a:endParaRPr lang="en-US" sz="2925" dirty="0">
              <a:solidFill>
                <a:prstClr val="white"/>
              </a:solidFill>
              <a:latin typeface="Calibri" panose="020F0502020204030204"/>
            </a:endParaRPr>
          </a:p>
        </p:txBody>
      </p:sp>
      <p:sp>
        <p:nvSpPr>
          <p:cNvPr id="8" name="Freeform 7"/>
          <p:cNvSpPr/>
          <p:nvPr/>
        </p:nvSpPr>
        <p:spPr>
          <a:xfrm>
            <a:off x="1654220" y="3221121"/>
            <a:ext cx="2923585" cy="3151199"/>
          </a:xfrm>
          <a:custGeom>
            <a:avLst/>
            <a:gdLst>
              <a:gd name="connsiteX0" fmla="*/ 0 w 2350303"/>
              <a:gd name="connsiteY0" fmla="*/ 335268 h 2011566"/>
              <a:gd name="connsiteX1" fmla="*/ 335268 w 2350303"/>
              <a:gd name="connsiteY1" fmla="*/ 0 h 2011566"/>
              <a:gd name="connsiteX2" fmla="*/ 2015035 w 2350303"/>
              <a:gd name="connsiteY2" fmla="*/ 0 h 2011566"/>
              <a:gd name="connsiteX3" fmla="*/ 2350303 w 2350303"/>
              <a:gd name="connsiteY3" fmla="*/ 335268 h 2011566"/>
              <a:gd name="connsiteX4" fmla="*/ 2350303 w 2350303"/>
              <a:gd name="connsiteY4" fmla="*/ 1676298 h 2011566"/>
              <a:gd name="connsiteX5" fmla="*/ 2015035 w 2350303"/>
              <a:gd name="connsiteY5" fmla="*/ 2011566 h 2011566"/>
              <a:gd name="connsiteX6" fmla="*/ 335268 w 2350303"/>
              <a:gd name="connsiteY6" fmla="*/ 2011566 h 2011566"/>
              <a:gd name="connsiteX7" fmla="*/ 0 w 2350303"/>
              <a:gd name="connsiteY7" fmla="*/ 1676298 h 2011566"/>
              <a:gd name="connsiteX8" fmla="*/ 0 w 2350303"/>
              <a:gd name="connsiteY8" fmla="*/ 335268 h 201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0303" h="2011566">
                <a:moveTo>
                  <a:pt x="0" y="335268"/>
                </a:moveTo>
                <a:cubicBezTo>
                  <a:pt x="0" y="150105"/>
                  <a:pt x="150105" y="0"/>
                  <a:pt x="335268" y="0"/>
                </a:cubicBezTo>
                <a:lnTo>
                  <a:pt x="2015035" y="0"/>
                </a:lnTo>
                <a:cubicBezTo>
                  <a:pt x="2200198" y="0"/>
                  <a:pt x="2350303" y="150105"/>
                  <a:pt x="2350303" y="335268"/>
                </a:cubicBezTo>
                <a:lnTo>
                  <a:pt x="2350303" y="1676298"/>
                </a:lnTo>
                <a:cubicBezTo>
                  <a:pt x="2350303" y="1861461"/>
                  <a:pt x="2200198" y="2011566"/>
                  <a:pt x="2015035" y="2011566"/>
                </a:cubicBezTo>
                <a:lnTo>
                  <a:pt x="335268" y="2011566"/>
                </a:lnTo>
                <a:cubicBezTo>
                  <a:pt x="150105" y="2011566"/>
                  <a:pt x="0" y="1861461"/>
                  <a:pt x="0" y="1676298"/>
                </a:cubicBezTo>
                <a:lnTo>
                  <a:pt x="0" y="335268"/>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85090" tIns="129369" rIns="185090" bIns="129369" numCol="1" spcCol="1270" anchor="ctr" anchorCtr="0">
            <a:noAutofit/>
          </a:bodyPr>
          <a:lstStyle/>
          <a:p>
            <a:pPr algn="ctr" defTabSz="1300163" eaLnBrk="1" fontAlgn="auto" hangingPunct="1">
              <a:spcAft>
                <a:spcPct val="35000"/>
              </a:spcAft>
              <a:defRPr/>
            </a:pPr>
            <a:r>
              <a:rPr lang="en-US" sz="2625" dirty="0">
                <a:solidFill>
                  <a:srgbClr val="FF0000"/>
                </a:solidFill>
                <a:latin typeface="Calibri" panose="020F0502020204030204"/>
              </a:rPr>
              <a:t>Review:</a:t>
            </a:r>
          </a:p>
          <a:p>
            <a:pPr algn="ctr" defTabSz="1300163" eaLnBrk="1" fontAlgn="auto" hangingPunct="1">
              <a:spcAft>
                <a:spcPct val="35000"/>
              </a:spcAft>
              <a:defRPr/>
            </a:pPr>
            <a:r>
              <a:rPr lang="en-US" sz="2625" dirty="0" smtClean="0">
                <a:solidFill>
                  <a:srgbClr val="FF0000"/>
                </a:solidFill>
                <a:latin typeface="Calibri" panose="020F0502020204030204"/>
              </a:rPr>
              <a:t>Volunteer work</a:t>
            </a:r>
          </a:p>
          <a:p>
            <a:pPr algn="ctr" defTabSz="1300163" eaLnBrk="1" fontAlgn="auto" hangingPunct="1">
              <a:spcAft>
                <a:spcPct val="35000"/>
              </a:spcAft>
              <a:defRPr/>
            </a:pPr>
            <a:r>
              <a:rPr lang="en-US" sz="2625" dirty="0" smtClean="0">
                <a:solidFill>
                  <a:srgbClr val="00B050"/>
                </a:solidFill>
                <a:latin typeface="Calibri" panose="020F0502020204030204"/>
              </a:rPr>
              <a:t>donate books</a:t>
            </a:r>
          </a:p>
          <a:p>
            <a:pPr algn="ctr" defTabSz="1300163" eaLnBrk="1" fontAlgn="auto" hangingPunct="1">
              <a:spcAft>
                <a:spcPct val="35000"/>
              </a:spcAft>
              <a:defRPr/>
            </a:pPr>
            <a:r>
              <a:rPr lang="en-US" sz="2625" dirty="0" smtClean="0">
                <a:solidFill>
                  <a:srgbClr val="00B050"/>
                </a:solidFill>
                <a:latin typeface="Calibri" panose="020F0502020204030204"/>
              </a:rPr>
              <a:t>provide food</a:t>
            </a:r>
          </a:p>
          <a:p>
            <a:pPr algn="ctr" defTabSz="1300163" eaLnBrk="1" fontAlgn="auto" hangingPunct="1">
              <a:spcAft>
                <a:spcPct val="35000"/>
              </a:spcAft>
              <a:defRPr/>
            </a:pPr>
            <a:r>
              <a:rPr lang="en-US" sz="2625" dirty="0" smtClean="0">
                <a:solidFill>
                  <a:srgbClr val="00B050"/>
                </a:solidFill>
                <a:latin typeface="Calibri" panose="020F0502020204030204"/>
              </a:rPr>
              <a:t>help the disabled</a:t>
            </a:r>
          </a:p>
          <a:p>
            <a:pPr algn="ctr" defTabSz="1300163" eaLnBrk="1" fontAlgn="auto" hangingPunct="1">
              <a:spcAft>
                <a:spcPct val="35000"/>
              </a:spcAft>
              <a:defRPr/>
            </a:pPr>
            <a:r>
              <a:rPr lang="en-US" sz="2625" dirty="0" smtClean="0">
                <a:solidFill>
                  <a:srgbClr val="00B050"/>
                </a:solidFill>
                <a:latin typeface="Calibri" panose="020F0502020204030204"/>
              </a:rPr>
              <a:t>…..</a:t>
            </a:r>
            <a:endParaRPr lang="en-US" sz="2625" dirty="0">
              <a:solidFill>
                <a:srgbClr val="00B050"/>
              </a:solidFill>
              <a:latin typeface="Calibri" panose="020F0502020204030204"/>
            </a:endParaRPr>
          </a:p>
        </p:txBody>
      </p:sp>
      <p:sp>
        <p:nvSpPr>
          <p:cNvPr id="11" name="Freeform 10"/>
          <p:cNvSpPr/>
          <p:nvPr/>
        </p:nvSpPr>
        <p:spPr>
          <a:xfrm>
            <a:off x="1654220" y="2292607"/>
            <a:ext cx="3197051" cy="928514"/>
          </a:xfrm>
          <a:custGeom>
            <a:avLst/>
            <a:gdLst>
              <a:gd name="connsiteX0" fmla="*/ 0 w 2350303"/>
              <a:gd name="connsiteY0" fmla="*/ 335268 h 2011566"/>
              <a:gd name="connsiteX1" fmla="*/ 335268 w 2350303"/>
              <a:gd name="connsiteY1" fmla="*/ 0 h 2011566"/>
              <a:gd name="connsiteX2" fmla="*/ 2015035 w 2350303"/>
              <a:gd name="connsiteY2" fmla="*/ 0 h 2011566"/>
              <a:gd name="connsiteX3" fmla="*/ 2350303 w 2350303"/>
              <a:gd name="connsiteY3" fmla="*/ 335268 h 2011566"/>
              <a:gd name="connsiteX4" fmla="*/ 2350303 w 2350303"/>
              <a:gd name="connsiteY4" fmla="*/ 1676298 h 2011566"/>
              <a:gd name="connsiteX5" fmla="*/ 2015035 w 2350303"/>
              <a:gd name="connsiteY5" fmla="*/ 2011566 h 2011566"/>
              <a:gd name="connsiteX6" fmla="*/ 335268 w 2350303"/>
              <a:gd name="connsiteY6" fmla="*/ 2011566 h 2011566"/>
              <a:gd name="connsiteX7" fmla="*/ 0 w 2350303"/>
              <a:gd name="connsiteY7" fmla="*/ 1676298 h 2011566"/>
              <a:gd name="connsiteX8" fmla="*/ 0 w 2350303"/>
              <a:gd name="connsiteY8" fmla="*/ 335268 h 201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0303" h="2011566">
                <a:moveTo>
                  <a:pt x="0" y="335268"/>
                </a:moveTo>
                <a:cubicBezTo>
                  <a:pt x="0" y="150105"/>
                  <a:pt x="150105" y="0"/>
                  <a:pt x="335268" y="0"/>
                </a:cubicBezTo>
                <a:lnTo>
                  <a:pt x="2015035" y="0"/>
                </a:lnTo>
                <a:cubicBezTo>
                  <a:pt x="2200198" y="0"/>
                  <a:pt x="2350303" y="150105"/>
                  <a:pt x="2350303" y="335268"/>
                </a:cubicBezTo>
                <a:lnTo>
                  <a:pt x="2350303" y="1676298"/>
                </a:lnTo>
                <a:cubicBezTo>
                  <a:pt x="2350303" y="1861461"/>
                  <a:pt x="2200198" y="2011566"/>
                  <a:pt x="2015035" y="2011566"/>
                </a:cubicBezTo>
                <a:lnTo>
                  <a:pt x="335268" y="2011566"/>
                </a:lnTo>
                <a:cubicBezTo>
                  <a:pt x="150105" y="2011566"/>
                  <a:pt x="0" y="1861461"/>
                  <a:pt x="0" y="1676298"/>
                </a:cubicBezTo>
                <a:lnTo>
                  <a:pt x="0" y="3352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090" tIns="129369" rIns="185090" bIns="129369" numCol="1" spcCol="1270" anchor="ctr" anchorCtr="0">
            <a:noAutofit/>
          </a:bodyPr>
          <a:lstStyle/>
          <a:p>
            <a:pPr algn="ctr" defTabSz="1300163" eaLnBrk="1" fontAlgn="auto" hangingPunct="1">
              <a:lnSpc>
                <a:spcPct val="90000"/>
              </a:lnSpc>
              <a:spcAft>
                <a:spcPct val="35000"/>
              </a:spcAft>
              <a:defRPr/>
            </a:pPr>
            <a:r>
              <a:rPr lang="en-US" sz="2925" dirty="0">
                <a:solidFill>
                  <a:prstClr val="white"/>
                </a:solidFill>
                <a:latin typeface="Calibri" panose="020F0502020204030204"/>
              </a:rPr>
              <a:t>Vocabulary</a:t>
            </a:r>
            <a:endParaRPr lang="en-US" sz="2925" dirty="0">
              <a:solidFill>
                <a:prstClr val="white"/>
              </a:solidFill>
              <a:latin typeface="Calibri" panose="020F0502020204030204"/>
            </a:endParaRPr>
          </a:p>
        </p:txBody>
      </p:sp>
      <p:sp>
        <p:nvSpPr>
          <p:cNvPr id="3" name="Down Arrow 2"/>
          <p:cNvSpPr/>
          <p:nvPr/>
        </p:nvSpPr>
        <p:spPr>
          <a:xfrm>
            <a:off x="3812874" y="2060932"/>
            <a:ext cx="257175" cy="2316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vi-VN" sz="1350">
              <a:solidFill>
                <a:prstClr val="white"/>
              </a:solidFill>
              <a:latin typeface="Arial" panose="020B0604020202020204" pitchFamily="34" charset="0"/>
            </a:endParaRPr>
          </a:p>
        </p:txBody>
      </p:sp>
      <p:sp>
        <p:nvSpPr>
          <p:cNvPr id="14" name="Down Arrow 13"/>
          <p:cNvSpPr/>
          <p:nvPr/>
        </p:nvSpPr>
        <p:spPr>
          <a:xfrm>
            <a:off x="6201711" y="2027546"/>
            <a:ext cx="228587" cy="2650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vi-VN" sz="1350">
              <a:solidFill>
                <a:prstClr val="white"/>
              </a:solidFill>
              <a:latin typeface="Arial" panose="020B0604020202020204" pitchFamily="34" charset="0"/>
            </a:endParaRPr>
          </a:p>
        </p:txBody>
      </p:sp>
      <p:sp>
        <p:nvSpPr>
          <p:cNvPr id="16" name="Down Arrow 15"/>
          <p:cNvSpPr/>
          <p:nvPr/>
        </p:nvSpPr>
        <p:spPr>
          <a:xfrm>
            <a:off x="8719991" y="2055349"/>
            <a:ext cx="228587" cy="2650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vi-VN" sz="1350">
              <a:solidFill>
                <a:prstClr val="white"/>
              </a:solidFill>
              <a:latin typeface="Arial" panose="020B0604020202020204" pitchFamily="34" charset="0"/>
            </a:endParaRPr>
          </a:p>
        </p:txBody>
      </p:sp>
      <p:sp>
        <p:nvSpPr>
          <p:cNvPr id="19" name="Freeform 18"/>
          <p:cNvSpPr/>
          <p:nvPr/>
        </p:nvSpPr>
        <p:spPr>
          <a:xfrm>
            <a:off x="8237497" y="2292607"/>
            <a:ext cx="2166937" cy="952490"/>
          </a:xfrm>
          <a:custGeom>
            <a:avLst/>
            <a:gdLst>
              <a:gd name="connsiteX0" fmla="*/ 0 w 2350303"/>
              <a:gd name="connsiteY0" fmla="*/ 335268 h 2011566"/>
              <a:gd name="connsiteX1" fmla="*/ 335268 w 2350303"/>
              <a:gd name="connsiteY1" fmla="*/ 0 h 2011566"/>
              <a:gd name="connsiteX2" fmla="*/ 2015035 w 2350303"/>
              <a:gd name="connsiteY2" fmla="*/ 0 h 2011566"/>
              <a:gd name="connsiteX3" fmla="*/ 2350303 w 2350303"/>
              <a:gd name="connsiteY3" fmla="*/ 335268 h 2011566"/>
              <a:gd name="connsiteX4" fmla="*/ 2350303 w 2350303"/>
              <a:gd name="connsiteY4" fmla="*/ 1676298 h 2011566"/>
              <a:gd name="connsiteX5" fmla="*/ 2015035 w 2350303"/>
              <a:gd name="connsiteY5" fmla="*/ 2011566 h 2011566"/>
              <a:gd name="connsiteX6" fmla="*/ 335268 w 2350303"/>
              <a:gd name="connsiteY6" fmla="*/ 2011566 h 2011566"/>
              <a:gd name="connsiteX7" fmla="*/ 0 w 2350303"/>
              <a:gd name="connsiteY7" fmla="*/ 1676298 h 2011566"/>
              <a:gd name="connsiteX8" fmla="*/ 0 w 2350303"/>
              <a:gd name="connsiteY8" fmla="*/ 335268 h 201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0303" h="2011566">
                <a:moveTo>
                  <a:pt x="0" y="335268"/>
                </a:moveTo>
                <a:cubicBezTo>
                  <a:pt x="0" y="150105"/>
                  <a:pt x="150105" y="0"/>
                  <a:pt x="335268" y="0"/>
                </a:cubicBezTo>
                <a:lnTo>
                  <a:pt x="2015035" y="0"/>
                </a:lnTo>
                <a:cubicBezTo>
                  <a:pt x="2200198" y="0"/>
                  <a:pt x="2350303" y="150105"/>
                  <a:pt x="2350303" y="335268"/>
                </a:cubicBezTo>
                <a:lnTo>
                  <a:pt x="2350303" y="1676298"/>
                </a:lnTo>
                <a:cubicBezTo>
                  <a:pt x="2350303" y="1861461"/>
                  <a:pt x="2200198" y="2011566"/>
                  <a:pt x="2015035" y="2011566"/>
                </a:cubicBezTo>
                <a:lnTo>
                  <a:pt x="335268" y="2011566"/>
                </a:lnTo>
                <a:cubicBezTo>
                  <a:pt x="150105" y="2011566"/>
                  <a:pt x="0" y="1861461"/>
                  <a:pt x="0" y="1676298"/>
                </a:cubicBezTo>
                <a:lnTo>
                  <a:pt x="0" y="3352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090" tIns="129369" rIns="185090" bIns="129369" numCol="1" spcCol="1270" anchor="ctr" anchorCtr="0">
            <a:noAutofit/>
          </a:bodyPr>
          <a:lstStyle/>
          <a:p>
            <a:pPr algn="ctr" defTabSz="1300163" eaLnBrk="1" fontAlgn="auto" hangingPunct="1">
              <a:lnSpc>
                <a:spcPct val="90000"/>
              </a:lnSpc>
              <a:spcAft>
                <a:spcPct val="35000"/>
              </a:spcAft>
              <a:defRPr/>
            </a:pPr>
            <a:r>
              <a:rPr lang="en-US" sz="2925" dirty="0">
                <a:solidFill>
                  <a:prstClr val="white"/>
                </a:solidFill>
                <a:latin typeface="Calibri" panose="020F0502020204030204"/>
              </a:rPr>
              <a:t>Project</a:t>
            </a:r>
            <a:endParaRPr lang="en-US" sz="2925" dirty="0">
              <a:solidFill>
                <a:prstClr val="white"/>
              </a:solidFill>
              <a:latin typeface="Calibri" panose="020F0502020204030204"/>
            </a:endParaRPr>
          </a:p>
        </p:txBody>
      </p:sp>
    </p:spTree>
    <p:extLst>
      <p:ext uri="{BB962C8B-B14F-4D97-AF65-F5344CB8AC3E}">
        <p14:creationId xmlns:p14="http://schemas.microsoft.com/office/powerpoint/2010/main" val="415704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7" grpId="0" animBg="1"/>
      <p:bldP spid="8" grpId="0" animBg="1"/>
      <p:bldP spid="11" grpId="0" animBg="1"/>
      <p:bldP spid="3" grpId="0" animBg="1"/>
      <p:bldP spid="14"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algn="ctr"/>
            <a:r>
              <a:rPr lang="en-US" b="1" smtClean="0">
                <a:solidFill>
                  <a:srgbClr val="FF0000"/>
                </a:solidFill>
              </a:rPr>
              <a:t>IV</a:t>
            </a:r>
            <a:r>
              <a:rPr lang="en-US" b="1" dirty="0" smtClean="0">
                <a:solidFill>
                  <a:srgbClr val="FF0000"/>
                </a:solidFill>
              </a:rPr>
              <a:t>. Homework</a:t>
            </a:r>
            <a:endParaRPr lang="vi-VN" b="1" dirty="0">
              <a:solidFill>
                <a:srgbClr val="FF0000"/>
              </a:solidFill>
            </a:endParaRP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endParaRPr lang="en-US" sz="2925" dirty="0"/>
          </a:p>
          <a:p>
            <a:r>
              <a:rPr lang="en-US" sz="2925" dirty="0"/>
              <a:t>Prepare</a:t>
            </a:r>
            <a:r>
              <a:rPr lang="en-US" sz="2925" dirty="0"/>
              <a:t>: </a:t>
            </a:r>
            <a:r>
              <a:rPr lang="en-US" sz="2925" dirty="0"/>
              <a:t>Review 1</a:t>
            </a:r>
          </a:p>
          <a:p>
            <a:r>
              <a:rPr lang="en-US" sz="2925" dirty="0"/>
              <a:t>Do exercises in Workbook</a:t>
            </a:r>
            <a:endParaRPr lang="vi-VN" sz="2925" dirty="0"/>
          </a:p>
        </p:txBody>
      </p:sp>
    </p:spTree>
    <p:extLst>
      <p:ext uri="{BB962C8B-B14F-4D97-AF65-F5344CB8AC3E}">
        <p14:creationId xmlns:p14="http://schemas.microsoft.com/office/powerpoint/2010/main" val="52775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4" name="Rectangle 3"/>
          <p:cNvSpPr/>
          <p:nvPr/>
        </p:nvSpPr>
        <p:spPr>
          <a:xfrm>
            <a:off x="8538021" y="150244"/>
            <a:ext cx="3262432" cy="923330"/>
          </a:xfrm>
          <a:prstGeom prst="rect">
            <a:avLst/>
          </a:prstGeom>
          <a:solidFill>
            <a:schemeClr val="bg1"/>
          </a:solidFill>
          <a:ln>
            <a:solidFill>
              <a:schemeClr val="tx1"/>
            </a:solidFill>
            <a:prstDash val="dashDot"/>
          </a:ln>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en-US" sz="5400" b="1" dirty="0">
                <a:ln>
                  <a:prstDash val="solid"/>
                </a:ln>
                <a:solidFill>
                  <a:srgbClr val="FF0000"/>
                </a:solidFill>
                <a:effectLst>
                  <a:outerShdw blurRad="88000" dist="50800" dir="5040000" algn="tl">
                    <a:schemeClr val="accent4">
                      <a:tint val="80000"/>
                      <a:satMod val="250000"/>
                      <a:alpha val="45000"/>
                    </a:schemeClr>
                  </a:outerShdw>
                </a:effectLst>
              </a:rPr>
              <a:t>MINDMAP</a:t>
            </a:r>
          </a:p>
        </p:txBody>
      </p:sp>
      <p:sp>
        <p:nvSpPr>
          <p:cNvPr id="5" name="Oval 4"/>
          <p:cNvSpPr/>
          <p:nvPr/>
        </p:nvSpPr>
        <p:spPr>
          <a:xfrm>
            <a:off x="4395788" y="436563"/>
            <a:ext cx="2651125" cy="1274762"/>
          </a:xfrm>
          <a:prstGeom prst="ellipse">
            <a:avLst/>
          </a:prstGeom>
          <a:solidFill>
            <a:schemeClr val="bg1"/>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0070C0"/>
                </a:solidFill>
              </a:rPr>
              <a:t>COMMUNITY SERVICE</a:t>
            </a:r>
          </a:p>
        </p:txBody>
      </p:sp>
      <p:cxnSp>
        <p:nvCxnSpPr>
          <p:cNvPr id="7" name="Straight Connector 6"/>
          <p:cNvCxnSpPr>
            <a:stCxn id="5" idx="4"/>
          </p:cNvCxnSpPr>
          <p:nvPr/>
        </p:nvCxnSpPr>
        <p:spPr>
          <a:xfrm flipH="1">
            <a:off x="2660650" y="1711325"/>
            <a:ext cx="3060700" cy="923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 idx="4"/>
          </p:cNvCxnSpPr>
          <p:nvPr/>
        </p:nvCxnSpPr>
        <p:spPr>
          <a:xfrm>
            <a:off x="5721350" y="1711325"/>
            <a:ext cx="0" cy="1708150"/>
          </a:xfrm>
          <a:prstGeom prst="line">
            <a:avLst/>
          </a:prstGeom>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279525" y="2635250"/>
            <a:ext cx="2760663" cy="1052513"/>
          </a:xfrm>
          <a:prstGeom prst="ellipse">
            <a:avLst/>
          </a:prstGeom>
          <a:solidFill>
            <a:schemeClr val="bg1"/>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0070C0"/>
                </a:solidFill>
              </a:rPr>
              <a:t>Vocabulary</a:t>
            </a:r>
          </a:p>
        </p:txBody>
      </p:sp>
      <p:sp>
        <p:nvSpPr>
          <p:cNvPr id="13" name="Oval 12"/>
          <p:cNvSpPr/>
          <p:nvPr/>
        </p:nvSpPr>
        <p:spPr>
          <a:xfrm>
            <a:off x="4341813" y="3498850"/>
            <a:ext cx="2760662" cy="1054100"/>
          </a:xfrm>
          <a:prstGeom prst="ellipse">
            <a:avLst/>
          </a:prstGeom>
          <a:solidFill>
            <a:schemeClr val="bg1"/>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0070C0"/>
                </a:solidFill>
              </a:rPr>
              <a:t>Grammar</a:t>
            </a:r>
          </a:p>
        </p:txBody>
      </p:sp>
      <p:cxnSp>
        <p:nvCxnSpPr>
          <p:cNvPr id="16" name="Straight Connector 15"/>
          <p:cNvCxnSpPr>
            <a:stCxn id="12" idx="4"/>
          </p:cNvCxnSpPr>
          <p:nvPr/>
        </p:nvCxnSpPr>
        <p:spPr>
          <a:xfrm flipH="1">
            <a:off x="1854200" y="3687763"/>
            <a:ext cx="806450" cy="655637"/>
          </a:xfrm>
          <a:prstGeom prst="line">
            <a:avLst/>
          </a:prstGeom>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188913" y="4343400"/>
            <a:ext cx="3330575" cy="858838"/>
          </a:xfrm>
          <a:prstGeom prst="roundRect">
            <a:avLst/>
          </a:prstGeom>
          <a:solidFill>
            <a:schemeClr val="bg1"/>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solidFill>
                  <a:srgbClr val="0070C0"/>
                </a:solidFill>
              </a:rPr>
              <a:t>community service</a:t>
            </a:r>
          </a:p>
          <a:p>
            <a:pPr algn="ctr">
              <a:defRPr/>
            </a:pPr>
            <a:r>
              <a:rPr lang="en-US" sz="2000" b="1" dirty="0">
                <a:solidFill>
                  <a:srgbClr val="0070C0"/>
                </a:solidFill>
              </a:rPr>
              <a:t>v</a:t>
            </a:r>
            <a:r>
              <a:rPr lang="en-US" sz="2000" b="1" dirty="0" smtClean="0">
                <a:solidFill>
                  <a:srgbClr val="0070C0"/>
                </a:solidFill>
              </a:rPr>
              <a:t>olunteer work</a:t>
            </a:r>
            <a:endParaRPr lang="en-US" sz="2000" b="1" dirty="0">
              <a:solidFill>
                <a:srgbClr val="0070C0"/>
              </a:solidFill>
            </a:endParaRPr>
          </a:p>
        </p:txBody>
      </p:sp>
      <p:cxnSp>
        <p:nvCxnSpPr>
          <p:cNvPr id="21" name="Straight Connector 20"/>
          <p:cNvCxnSpPr>
            <a:stCxn id="13" idx="4"/>
            <a:endCxn id="31" idx="0"/>
          </p:cNvCxnSpPr>
          <p:nvPr/>
        </p:nvCxnSpPr>
        <p:spPr>
          <a:xfrm flipH="1">
            <a:off x="5573713" y="4552950"/>
            <a:ext cx="149225" cy="1452563"/>
          </a:xfrm>
          <a:prstGeom prst="line">
            <a:avLst/>
          </a:prstGeom>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3752850" y="6005513"/>
            <a:ext cx="3641725" cy="638175"/>
          </a:xfrm>
          <a:prstGeom prst="roundRect">
            <a:avLst/>
          </a:prstGeom>
          <a:solidFill>
            <a:schemeClr val="bg1"/>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0070C0"/>
                </a:solidFill>
              </a:rPr>
              <a:t>Past simple and present perfect tense</a:t>
            </a:r>
          </a:p>
        </p:txBody>
      </p:sp>
      <p:pic>
        <p:nvPicPr>
          <p:cNvPr id="25" name="Picture 5">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14125" y="6259513"/>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500"/>
                            </p:stCondLst>
                            <p:childTnLst>
                              <p:par>
                                <p:cTn id="13" presetID="14" presetClass="entr" presetSubtype="1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randombar(horizont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randombar(horizont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randombar(horizontal)">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randombar(horizontal)">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randombar(horizontal)">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randombar(horizontal)">
                                      <p:cBhvr>
                                        <p:cTn id="5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17"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1000" t="-1000" r="-6000" b="-28000"/>
          </a:stretch>
        </a:blipFill>
        <a:effectLst/>
      </p:bgPr>
    </p:bg>
    <p:spTree>
      <p:nvGrpSpPr>
        <p:cNvPr id="1" name=""/>
        <p:cNvGrpSpPr/>
        <p:nvPr/>
      </p:nvGrpSpPr>
      <p:grpSpPr>
        <a:xfrm>
          <a:off x="0" y="0"/>
          <a:ext cx="0" cy="0"/>
          <a:chOff x="0" y="0"/>
          <a:chExt cx="0" cy="0"/>
        </a:xfrm>
      </p:grpSpPr>
      <p:sp>
        <p:nvSpPr>
          <p:cNvPr id="6148" name="TextBox 5"/>
          <p:cNvSpPr txBox="1">
            <a:spLocks noChangeArrowheads="1"/>
          </p:cNvSpPr>
          <p:nvPr/>
        </p:nvSpPr>
        <p:spPr bwMode="auto">
          <a:xfrm>
            <a:off x="845744" y="2039702"/>
            <a:ext cx="646717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lang="en-US" altLang="vi-VN" sz="4800" b="1" dirty="0" smtClean="0">
                <a:solidFill>
                  <a:prstClr val="white"/>
                </a:solidFill>
              </a:rPr>
              <a:t>I. Looking back</a:t>
            </a:r>
            <a:endParaRPr kumimoji="0" lang="en-US" altLang="vi-VN" sz="4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l" defTabSz="685800" rtl="0" eaLnBrk="0" fontAlgn="base" latinLnBrk="0" hangingPunct="0">
              <a:lnSpc>
                <a:spcPct val="100000"/>
              </a:lnSpc>
              <a:spcBef>
                <a:spcPct val="0"/>
              </a:spcBef>
              <a:spcAft>
                <a:spcPct val="0"/>
              </a:spcAft>
              <a:buClrTx/>
              <a:buSzTx/>
              <a:buFontTx/>
              <a:buNone/>
              <a:tabLst/>
              <a:defRPr/>
            </a:pPr>
            <a:endParaRPr lang="en-US" altLang="vi-VN" sz="4800" b="1" dirty="0">
              <a:solidFill>
                <a:prstClr val="white"/>
              </a:solidFill>
            </a:endParaRP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vi-VN" sz="48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1.</a:t>
            </a:r>
            <a:r>
              <a:rPr kumimoji="0" lang="en-US" altLang="vi-VN" sz="4800" b="1" i="0" u="none" strike="noStrike" kern="1200" cap="none" spc="0" normalizeH="0" noProof="0" dirty="0" smtClean="0">
                <a:ln>
                  <a:noFill/>
                </a:ln>
                <a:solidFill>
                  <a:prstClr val="white"/>
                </a:solidFill>
                <a:effectLst/>
                <a:uLnTx/>
                <a:uFillTx/>
                <a:latin typeface="Calibri" panose="020F0502020204030204" pitchFamily="34" charset="0"/>
                <a:ea typeface="+mn-ea"/>
                <a:cs typeface="+mn-cs"/>
              </a:rPr>
              <a:t> </a:t>
            </a:r>
            <a:r>
              <a:rPr kumimoji="0" lang="en-US" altLang="vi-VN" sz="48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Vocabulary</a:t>
            </a:r>
            <a:endParaRPr kumimoji="0" lang="en-US" altLang="vi-VN" sz="4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 name="TextBox 4"/>
          <p:cNvSpPr txBox="1">
            <a:spLocks noChangeArrowheads="1"/>
          </p:cNvSpPr>
          <p:nvPr/>
        </p:nvSpPr>
        <p:spPr bwMode="auto">
          <a:xfrm>
            <a:off x="2755730" y="608182"/>
            <a:ext cx="7836926" cy="118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vi-VN" sz="35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UNIT </a:t>
            </a:r>
            <a:r>
              <a:rPr kumimoji="0" lang="en-US" altLang="vi-VN" sz="3500" b="1" i="0" u="none" strike="noStrike" kern="1200" cap="none" spc="0" normalizeH="0" baseline="0" noProof="0" dirty="0" smtClean="0">
                <a:ln>
                  <a:noFill/>
                </a:ln>
                <a:solidFill>
                  <a:srgbClr val="FFFF00"/>
                </a:solidFill>
                <a:effectLst/>
                <a:uLnTx/>
                <a:uFillTx/>
                <a:latin typeface="Calibri" panose="020F0502020204030204" pitchFamily="34" charset="0"/>
                <a:ea typeface="+mn-ea"/>
                <a:cs typeface="+mn-cs"/>
              </a:rPr>
              <a:t>3. </a:t>
            </a:r>
            <a:r>
              <a:rPr kumimoji="0" lang="vi-VN" sz="36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Community </a:t>
            </a:r>
            <a:r>
              <a:rPr kumimoji="0" lang="vi-VN" sz="3600" b="1" i="0" u="none" strike="noStrike" kern="1200" cap="none" spc="0" normalizeH="0" baseline="0" noProof="0" dirty="0" smtClean="0">
                <a:ln>
                  <a:noFill/>
                </a:ln>
                <a:solidFill>
                  <a:srgbClr val="FFFF00"/>
                </a:solidFill>
                <a:effectLst/>
                <a:uLnTx/>
                <a:uFillTx/>
                <a:latin typeface="Calibri" panose="020F0502020204030204" pitchFamily="34" charset="0"/>
                <a:ea typeface="+mn-ea"/>
                <a:cs typeface="+mn-cs"/>
              </a:rPr>
              <a:t>service</a:t>
            </a:r>
            <a:endParaRPr kumimoji="0" lang="en-US" altLang="vi-VN" sz="35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endParaRP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vi-VN" sz="35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Lesson </a:t>
            </a:r>
            <a:r>
              <a:rPr kumimoji="0" lang="en-US" altLang="vi-VN" sz="3500" b="1" i="0" u="none" strike="noStrike" kern="1200" cap="none" spc="0" normalizeH="0" baseline="0" noProof="0" dirty="0" smtClean="0">
                <a:ln>
                  <a:noFill/>
                </a:ln>
                <a:solidFill>
                  <a:srgbClr val="FFFF00"/>
                </a:solidFill>
                <a:effectLst/>
                <a:uLnTx/>
                <a:uFillTx/>
                <a:latin typeface="Calibri" panose="020F0502020204030204" pitchFamily="34" charset="0"/>
                <a:ea typeface="+mn-ea"/>
                <a:cs typeface="+mn-cs"/>
              </a:rPr>
              <a:t>7:</a:t>
            </a:r>
            <a:r>
              <a:rPr kumimoji="0" lang="en-US" altLang="vi-VN" sz="3500" b="1" i="0" u="none" strike="noStrike" kern="1200" cap="none" spc="0" normalizeH="0" noProof="0" dirty="0" smtClean="0">
                <a:ln>
                  <a:noFill/>
                </a:ln>
                <a:solidFill>
                  <a:srgbClr val="FFFF00"/>
                </a:solidFill>
                <a:effectLst/>
                <a:uLnTx/>
                <a:uFillTx/>
                <a:latin typeface="Calibri" panose="020F0502020204030204" pitchFamily="34" charset="0"/>
                <a:ea typeface="+mn-ea"/>
                <a:cs typeface="+mn-cs"/>
              </a:rPr>
              <a:t> Looking back and project</a:t>
            </a:r>
            <a:endParaRPr kumimoji="0" lang="en-US" altLang="vi-VN" sz="35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223113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148">
                                            <p:txEl>
                                              <p:pRg st="2" end="2"/>
                                            </p:txEl>
                                          </p:spTgt>
                                        </p:tgtEl>
                                        <p:attrNameLst>
                                          <p:attrName>style.visibility</p:attrName>
                                        </p:attrNameLst>
                                      </p:cBhvr>
                                      <p:to>
                                        <p:strVal val="visible"/>
                                      </p:to>
                                    </p:set>
                                    <p:anim calcmode="lin" valueType="num">
                                      <p:cBhvr additive="base">
                                        <p:cTn id="7" dur="500" fill="hold"/>
                                        <p:tgtEl>
                                          <p:spTgt spid="614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8">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148">
                                            <p:txEl>
                                              <p:pRg st="0" end="0"/>
                                            </p:txEl>
                                          </p:spTgt>
                                        </p:tgtEl>
                                        <p:attrNameLst>
                                          <p:attrName>style.visibility</p:attrName>
                                        </p:attrNameLst>
                                      </p:cBhvr>
                                      <p:to>
                                        <p:strVal val="visible"/>
                                      </p:to>
                                    </p:set>
                                    <p:anim calcmode="lin" valueType="num">
                                      <p:cBhvr additive="base">
                                        <p:cTn id="12" dur="500" fill="hold"/>
                                        <p:tgtEl>
                                          <p:spTgt spid="614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14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152400" y="1736725"/>
            <a:ext cx="11988800" cy="5051425"/>
          </a:xfrm>
          <a:prstGeom prst="roundRect">
            <a:avLst/>
          </a:prstGeom>
          <a:solidFill>
            <a:schemeClr val="bg1"/>
          </a:solidFill>
          <a:ln>
            <a:solidFill>
              <a:srgbClr val="0066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a:xfrm>
            <a:off x="563563" y="2087563"/>
            <a:ext cx="2973387" cy="4452937"/>
          </a:xfrm>
          <a:prstGeom prst="roundRect">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endParaRPr lang="en-US" sz="2400" dirty="0">
              <a:solidFill>
                <a:schemeClr val="tx1"/>
              </a:solidFill>
            </a:endParaRPr>
          </a:p>
        </p:txBody>
      </p:sp>
      <p:sp>
        <p:nvSpPr>
          <p:cNvPr id="4" name="Rounded Rectangle 3"/>
          <p:cNvSpPr/>
          <p:nvPr/>
        </p:nvSpPr>
        <p:spPr>
          <a:xfrm>
            <a:off x="0" y="0"/>
            <a:ext cx="1314450" cy="44767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i="1" dirty="0"/>
              <a:t>Vocabulary</a:t>
            </a:r>
          </a:p>
        </p:txBody>
      </p:sp>
      <p:sp>
        <p:nvSpPr>
          <p:cNvPr id="6149" name="TextBox 4"/>
          <p:cNvSpPr txBox="1">
            <a:spLocks noChangeArrowheads="1"/>
          </p:cNvSpPr>
          <p:nvPr/>
        </p:nvSpPr>
        <p:spPr bwMode="auto">
          <a:xfrm>
            <a:off x="1412875" y="0"/>
            <a:ext cx="8355013" cy="461963"/>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sz="2400" b="1" dirty="0">
                <a:solidFill>
                  <a:srgbClr val="FF0000"/>
                </a:solidFill>
              </a:rPr>
              <a:t>1. Match the verbs in blue with the correct word in the box</a:t>
            </a:r>
          </a:p>
        </p:txBody>
      </p:sp>
      <p:pic>
        <p:nvPicPr>
          <p:cNvPr id="6151" name="Picture 5">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18900" y="622300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81300" y="2151063"/>
            <a:ext cx="755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13"/>
          <p:cNvSpPr/>
          <p:nvPr/>
        </p:nvSpPr>
        <p:spPr>
          <a:xfrm>
            <a:off x="4770438" y="2124075"/>
            <a:ext cx="2974975" cy="445293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endParaRPr lang="en-US" sz="2400" dirty="0">
              <a:solidFill>
                <a:schemeClr val="tx1"/>
              </a:solidFill>
            </a:endParaRPr>
          </a:p>
        </p:txBody>
      </p:sp>
      <p:sp>
        <p:nvSpPr>
          <p:cNvPr id="15" name="Rounded Rectangle 14"/>
          <p:cNvSpPr/>
          <p:nvPr/>
        </p:nvSpPr>
        <p:spPr>
          <a:xfrm>
            <a:off x="8659813" y="2124075"/>
            <a:ext cx="2973387" cy="445293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endParaRPr lang="en-US" sz="2400" dirty="0">
              <a:solidFill>
                <a:schemeClr val="tx1"/>
              </a:solidFill>
            </a:endParaRPr>
          </a:p>
        </p:txBody>
      </p:sp>
      <p:sp>
        <p:nvSpPr>
          <p:cNvPr id="6155" name="TextBox 4"/>
          <p:cNvSpPr txBox="1">
            <a:spLocks noChangeArrowheads="1"/>
          </p:cNvSpPr>
          <p:nvPr/>
        </p:nvSpPr>
        <p:spPr bwMode="auto">
          <a:xfrm>
            <a:off x="153988" y="584200"/>
            <a:ext cx="1681162" cy="369888"/>
          </a:xfrm>
          <a:prstGeom prst="rect">
            <a:avLst/>
          </a:prstGeom>
          <a:solidFill>
            <a:schemeClr val="bg1"/>
          </a:solidFill>
          <a:ln w="9525">
            <a:solidFill>
              <a:schemeClr val="tx1"/>
            </a:solidFill>
            <a:prstDash val="dash"/>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a:t>evening class</a:t>
            </a:r>
          </a:p>
        </p:txBody>
      </p:sp>
      <p:sp>
        <p:nvSpPr>
          <p:cNvPr id="6156" name="TextBox 17"/>
          <p:cNvSpPr txBox="1">
            <a:spLocks noChangeArrowheads="1"/>
          </p:cNvSpPr>
          <p:nvPr/>
        </p:nvSpPr>
        <p:spPr bwMode="auto">
          <a:xfrm>
            <a:off x="2073275" y="588963"/>
            <a:ext cx="1681163" cy="369887"/>
          </a:xfrm>
          <a:prstGeom prst="rect">
            <a:avLst/>
          </a:prstGeom>
          <a:solidFill>
            <a:schemeClr val="bg1"/>
          </a:solidFill>
          <a:ln w="9525">
            <a:solidFill>
              <a:schemeClr val="tx1"/>
            </a:solidFill>
            <a:prstDash val="dash"/>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a:t>food</a:t>
            </a:r>
          </a:p>
        </p:txBody>
      </p:sp>
      <p:sp>
        <p:nvSpPr>
          <p:cNvPr id="6157" name="TextBox 18"/>
          <p:cNvSpPr txBox="1">
            <a:spLocks noChangeArrowheads="1"/>
          </p:cNvSpPr>
          <p:nvPr/>
        </p:nvSpPr>
        <p:spPr bwMode="auto">
          <a:xfrm>
            <a:off x="3921125" y="584200"/>
            <a:ext cx="1681163" cy="369888"/>
          </a:xfrm>
          <a:prstGeom prst="rect">
            <a:avLst/>
          </a:prstGeom>
          <a:solidFill>
            <a:schemeClr val="bg1"/>
          </a:solidFill>
          <a:ln w="9525">
            <a:solidFill>
              <a:schemeClr val="tx1"/>
            </a:solidFill>
            <a:prstDash val="dash"/>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a:t>care</a:t>
            </a:r>
          </a:p>
        </p:txBody>
      </p:sp>
      <p:sp>
        <p:nvSpPr>
          <p:cNvPr id="6158" name="TextBox 19"/>
          <p:cNvSpPr txBox="1">
            <a:spLocks noChangeArrowheads="1"/>
          </p:cNvSpPr>
          <p:nvPr/>
        </p:nvSpPr>
        <p:spPr bwMode="auto">
          <a:xfrm>
            <a:off x="5864225" y="590550"/>
            <a:ext cx="1681163" cy="369888"/>
          </a:xfrm>
          <a:prstGeom prst="rect">
            <a:avLst/>
          </a:prstGeom>
          <a:solidFill>
            <a:schemeClr val="bg1"/>
          </a:solidFill>
          <a:ln w="9525">
            <a:solidFill>
              <a:schemeClr val="tx1"/>
            </a:solidFill>
            <a:prstDash val="dash"/>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a:t>the community</a:t>
            </a:r>
          </a:p>
        </p:txBody>
      </p:sp>
      <p:sp>
        <p:nvSpPr>
          <p:cNvPr id="6159" name="TextBox 20"/>
          <p:cNvSpPr txBox="1">
            <a:spLocks noChangeArrowheads="1"/>
          </p:cNvSpPr>
          <p:nvPr/>
        </p:nvSpPr>
        <p:spPr bwMode="auto">
          <a:xfrm>
            <a:off x="7783513" y="595313"/>
            <a:ext cx="1681162" cy="369887"/>
          </a:xfrm>
          <a:prstGeom prst="rect">
            <a:avLst/>
          </a:prstGeom>
          <a:solidFill>
            <a:schemeClr val="bg1"/>
          </a:solidFill>
          <a:ln w="9525">
            <a:solidFill>
              <a:schemeClr val="tx1"/>
            </a:solidFill>
            <a:prstDash val="dash"/>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a:t>books</a:t>
            </a:r>
          </a:p>
        </p:txBody>
      </p:sp>
      <p:sp>
        <p:nvSpPr>
          <p:cNvPr id="6160" name="TextBox 21"/>
          <p:cNvSpPr txBox="1">
            <a:spLocks noChangeArrowheads="1"/>
          </p:cNvSpPr>
          <p:nvPr/>
        </p:nvSpPr>
        <p:spPr bwMode="auto">
          <a:xfrm>
            <a:off x="9631363" y="590550"/>
            <a:ext cx="1681162" cy="369888"/>
          </a:xfrm>
          <a:prstGeom prst="rect">
            <a:avLst/>
          </a:prstGeom>
          <a:solidFill>
            <a:schemeClr val="bg1"/>
          </a:solidFill>
          <a:ln w="9525">
            <a:solidFill>
              <a:schemeClr val="tx1"/>
            </a:solidFill>
            <a:prstDash val="dash"/>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a:t>education</a:t>
            </a:r>
          </a:p>
        </p:txBody>
      </p:sp>
      <p:sp>
        <p:nvSpPr>
          <p:cNvPr id="6161" name="TextBox 22"/>
          <p:cNvSpPr txBox="1">
            <a:spLocks noChangeArrowheads="1"/>
          </p:cNvSpPr>
          <p:nvPr/>
        </p:nvSpPr>
        <p:spPr bwMode="auto">
          <a:xfrm>
            <a:off x="153988" y="1111250"/>
            <a:ext cx="1897062" cy="368300"/>
          </a:xfrm>
          <a:prstGeom prst="rect">
            <a:avLst/>
          </a:prstGeom>
          <a:solidFill>
            <a:schemeClr val="bg1"/>
          </a:solidFill>
          <a:ln w="9525">
            <a:solidFill>
              <a:schemeClr val="tx1"/>
            </a:solidFill>
            <a:prstDash val="dash"/>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a:t>homeless people</a:t>
            </a:r>
          </a:p>
        </p:txBody>
      </p:sp>
      <p:sp>
        <p:nvSpPr>
          <p:cNvPr id="6162" name="TextBox 23"/>
          <p:cNvSpPr txBox="1">
            <a:spLocks noChangeArrowheads="1"/>
          </p:cNvSpPr>
          <p:nvPr/>
        </p:nvSpPr>
        <p:spPr bwMode="auto">
          <a:xfrm>
            <a:off x="2587625" y="1116013"/>
            <a:ext cx="1681163" cy="368300"/>
          </a:xfrm>
          <a:prstGeom prst="rect">
            <a:avLst/>
          </a:prstGeom>
          <a:solidFill>
            <a:schemeClr val="bg1"/>
          </a:solidFill>
          <a:ln w="9525">
            <a:solidFill>
              <a:schemeClr val="tx1"/>
            </a:solidFill>
            <a:prstDash val="dash"/>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a:t>clothing</a:t>
            </a:r>
          </a:p>
        </p:txBody>
      </p:sp>
      <p:sp>
        <p:nvSpPr>
          <p:cNvPr id="6163" name="TextBox 24"/>
          <p:cNvSpPr txBox="1">
            <a:spLocks noChangeArrowheads="1"/>
          </p:cNvSpPr>
          <p:nvPr/>
        </p:nvSpPr>
        <p:spPr bwMode="auto">
          <a:xfrm>
            <a:off x="4435475" y="1111250"/>
            <a:ext cx="1681163" cy="368300"/>
          </a:xfrm>
          <a:prstGeom prst="rect">
            <a:avLst/>
          </a:prstGeom>
          <a:solidFill>
            <a:schemeClr val="bg1"/>
          </a:solidFill>
          <a:ln w="9525">
            <a:solidFill>
              <a:schemeClr val="tx1"/>
            </a:solidFill>
            <a:prstDash val="dash"/>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a:t>attention</a:t>
            </a:r>
          </a:p>
        </p:txBody>
      </p:sp>
      <p:sp>
        <p:nvSpPr>
          <p:cNvPr id="6164" name="TextBox 25"/>
          <p:cNvSpPr txBox="1">
            <a:spLocks noChangeArrowheads="1"/>
          </p:cNvSpPr>
          <p:nvPr/>
        </p:nvSpPr>
        <p:spPr bwMode="auto">
          <a:xfrm>
            <a:off x="6378575" y="1117600"/>
            <a:ext cx="1681163" cy="368300"/>
          </a:xfrm>
          <a:prstGeom prst="rect">
            <a:avLst/>
          </a:prstGeom>
          <a:solidFill>
            <a:schemeClr val="bg1"/>
          </a:solidFill>
          <a:ln w="9525">
            <a:solidFill>
              <a:schemeClr val="tx1"/>
            </a:solidFill>
            <a:prstDash val="dash"/>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a:t>the elderly</a:t>
            </a:r>
          </a:p>
        </p:txBody>
      </p:sp>
      <p:sp>
        <p:nvSpPr>
          <p:cNvPr id="6165" name="TextBox 26"/>
          <p:cNvSpPr txBox="1">
            <a:spLocks noChangeArrowheads="1"/>
          </p:cNvSpPr>
          <p:nvPr/>
        </p:nvSpPr>
        <p:spPr bwMode="auto">
          <a:xfrm>
            <a:off x="8299450" y="1122363"/>
            <a:ext cx="1681163" cy="368300"/>
          </a:xfrm>
          <a:prstGeom prst="rect">
            <a:avLst/>
          </a:prstGeom>
          <a:solidFill>
            <a:schemeClr val="bg1"/>
          </a:solidFill>
          <a:ln w="9525">
            <a:solidFill>
              <a:schemeClr val="tx1"/>
            </a:solidFill>
            <a:prstDash val="dash"/>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a:t>blood</a:t>
            </a:r>
          </a:p>
        </p:txBody>
      </p:sp>
      <p:sp>
        <p:nvSpPr>
          <p:cNvPr id="6166" name="TextBox 27"/>
          <p:cNvSpPr txBox="1">
            <a:spLocks noChangeArrowheads="1"/>
          </p:cNvSpPr>
          <p:nvPr/>
        </p:nvSpPr>
        <p:spPr bwMode="auto">
          <a:xfrm>
            <a:off x="10145713" y="1117600"/>
            <a:ext cx="1681162" cy="368300"/>
          </a:xfrm>
          <a:prstGeom prst="rect">
            <a:avLst/>
          </a:prstGeom>
          <a:solidFill>
            <a:schemeClr val="bg1"/>
          </a:solidFill>
          <a:ln w="9525">
            <a:solidFill>
              <a:schemeClr val="tx1"/>
            </a:solidFill>
            <a:prstDash val="dash"/>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a:t>the disabled</a:t>
            </a:r>
          </a:p>
        </p:txBody>
      </p:sp>
      <p:sp>
        <p:nvSpPr>
          <p:cNvPr id="29" name="TextBox 28"/>
          <p:cNvSpPr txBox="1">
            <a:spLocks noChangeArrowheads="1"/>
          </p:cNvSpPr>
          <p:nvPr/>
        </p:nvSpPr>
        <p:spPr bwMode="auto">
          <a:xfrm>
            <a:off x="1173163" y="3049588"/>
            <a:ext cx="1681162" cy="369887"/>
          </a:xfrm>
          <a:prstGeom prst="rect">
            <a:avLst/>
          </a:prstGeom>
          <a:solidFill>
            <a:schemeClr val="bg1"/>
          </a:solidFill>
          <a:ln w="9525">
            <a:solidFill>
              <a:schemeClr val="tx1"/>
            </a:solidFill>
            <a:prstDash val="dash"/>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a:t>food</a:t>
            </a:r>
          </a:p>
        </p:txBody>
      </p:sp>
      <p:sp>
        <p:nvSpPr>
          <p:cNvPr id="30" name="TextBox 29"/>
          <p:cNvSpPr txBox="1">
            <a:spLocks noChangeArrowheads="1"/>
          </p:cNvSpPr>
          <p:nvPr/>
        </p:nvSpPr>
        <p:spPr bwMode="auto">
          <a:xfrm>
            <a:off x="1173163" y="3582988"/>
            <a:ext cx="1681162" cy="369887"/>
          </a:xfrm>
          <a:prstGeom prst="rect">
            <a:avLst/>
          </a:prstGeom>
          <a:solidFill>
            <a:schemeClr val="bg1"/>
          </a:solidFill>
          <a:ln w="9525">
            <a:solidFill>
              <a:schemeClr val="tx1"/>
            </a:solidFill>
            <a:prstDash val="dash"/>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a:t>books</a:t>
            </a:r>
          </a:p>
        </p:txBody>
      </p:sp>
      <p:sp>
        <p:nvSpPr>
          <p:cNvPr id="31" name="TextBox 30"/>
          <p:cNvSpPr txBox="1">
            <a:spLocks noChangeArrowheads="1"/>
          </p:cNvSpPr>
          <p:nvPr/>
        </p:nvSpPr>
        <p:spPr bwMode="auto">
          <a:xfrm>
            <a:off x="1173163" y="4078288"/>
            <a:ext cx="1681162" cy="368300"/>
          </a:xfrm>
          <a:prstGeom prst="rect">
            <a:avLst/>
          </a:prstGeom>
          <a:solidFill>
            <a:schemeClr val="bg1"/>
          </a:solidFill>
          <a:ln w="9525">
            <a:solidFill>
              <a:schemeClr val="tx1"/>
            </a:solidFill>
            <a:prstDash val="dash"/>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a:t>clothing</a:t>
            </a:r>
          </a:p>
        </p:txBody>
      </p:sp>
      <p:sp>
        <p:nvSpPr>
          <p:cNvPr id="32" name="TextBox 31"/>
          <p:cNvSpPr txBox="1">
            <a:spLocks noChangeArrowheads="1"/>
          </p:cNvSpPr>
          <p:nvPr/>
        </p:nvSpPr>
        <p:spPr bwMode="auto">
          <a:xfrm>
            <a:off x="1173163" y="4608513"/>
            <a:ext cx="1681162" cy="369887"/>
          </a:xfrm>
          <a:prstGeom prst="rect">
            <a:avLst/>
          </a:prstGeom>
          <a:solidFill>
            <a:schemeClr val="bg1"/>
          </a:solidFill>
          <a:ln w="9525">
            <a:solidFill>
              <a:schemeClr val="tx1"/>
            </a:solidFill>
            <a:prstDash val="dash"/>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a:t>blood</a:t>
            </a:r>
          </a:p>
        </p:txBody>
      </p:sp>
      <p:sp>
        <p:nvSpPr>
          <p:cNvPr id="33" name="TextBox 32"/>
          <p:cNvSpPr txBox="1">
            <a:spLocks noChangeArrowheads="1"/>
          </p:cNvSpPr>
          <p:nvPr/>
        </p:nvSpPr>
        <p:spPr bwMode="auto">
          <a:xfrm>
            <a:off x="5416550" y="3043238"/>
            <a:ext cx="1681163" cy="369887"/>
          </a:xfrm>
          <a:prstGeom prst="rect">
            <a:avLst/>
          </a:prstGeom>
          <a:solidFill>
            <a:schemeClr val="bg1"/>
          </a:solidFill>
          <a:ln w="9525">
            <a:solidFill>
              <a:schemeClr val="tx1"/>
            </a:solidFill>
            <a:prstDash val="dash"/>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a:t>evening class</a:t>
            </a:r>
          </a:p>
        </p:txBody>
      </p:sp>
      <p:sp>
        <p:nvSpPr>
          <p:cNvPr id="34" name="TextBox 33"/>
          <p:cNvSpPr txBox="1">
            <a:spLocks noChangeArrowheads="1"/>
          </p:cNvSpPr>
          <p:nvPr/>
        </p:nvSpPr>
        <p:spPr bwMode="auto">
          <a:xfrm>
            <a:off x="5416550" y="3584575"/>
            <a:ext cx="1681163" cy="369888"/>
          </a:xfrm>
          <a:prstGeom prst="rect">
            <a:avLst/>
          </a:prstGeom>
          <a:solidFill>
            <a:schemeClr val="bg1"/>
          </a:solidFill>
          <a:ln w="9525">
            <a:solidFill>
              <a:schemeClr val="tx1"/>
            </a:solidFill>
            <a:prstDash val="dash"/>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a:t>food</a:t>
            </a:r>
          </a:p>
        </p:txBody>
      </p:sp>
      <p:sp>
        <p:nvSpPr>
          <p:cNvPr id="35" name="TextBox 34"/>
          <p:cNvSpPr txBox="1">
            <a:spLocks noChangeArrowheads="1"/>
          </p:cNvSpPr>
          <p:nvPr/>
        </p:nvSpPr>
        <p:spPr bwMode="auto">
          <a:xfrm>
            <a:off x="5416550" y="4087813"/>
            <a:ext cx="1681163" cy="369887"/>
          </a:xfrm>
          <a:prstGeom prst="rect">
            <a:avLst/>
          </a:prstGeom>
          <a:solidFill>
            <a:schemeClr val="bg1"/>
          </a:solidFill>
          <a:ln w="9525">
            <a:solidFill>
              <a:schemeClr val="tx1"/>
            </a:solidFill>
            <a:prstDash val="dash"/>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a:t>care</a:t>
            </a:r>
          </a:p>
        </p:txBody>
      </p:sp>
      <p:sp>
        <p:nvSpPr>
          <p:cNvPr id="36" name="TextBox 35"/>
          <p:cNvSpPr txBox="1">
            <a:spLocks noChangeArrowheads="1"/>
          </p:cNvSpPr>
          <p:nvPr/>
        </p:nvSpPr>
        <p:spPr bwMode="auto">
          <a:xfrm>
            <a:off x="5418138" y="4581525"/>
            <a:ext cx="1679575" cy="369888"/>
          </a:xfrm>
          <a:prstGeom prst="rect">
            <a:avLst/>
          </a:prstGeom>
          <a:solidFill>
            <a:schemeClr val="bg1"/>
          </a:solidFill>
          <a:ln w="9525">
            <a:solidFill>
              <a:schemeClr val="tx1"/>
            </a:solidFill>
            <a:prstDash val="dash"/>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a:t>books</a:t>
            </a:r>
          </a:p>
        </p:txBody>
      </p:sp>
      <p:sp>
        <p:nvSpPr>
          <p:cNvPr id="37" name="TextBox 36"/>
          <p:cNvSpPr txBox="1">
            <a:spLocks noChangeArrowheads="1"/>
          </p:cNvSpPr>
          <p:nvPr/>
        </p:nvSpPr>
        <p:spPr bwMode="auto">
          <a:xfrm>
            <a:off x="5416550" y="5086350"/>
            <a:ext cx="1681163" cy="368300"/>
          </a:xfrm>
          <a:prstGeom prst="rect">
            <a:avLst/>
          </a:prstGeom>
          <a:solidFill>
            <a:schemeClr val="bg1"/>
          </a:solidFill>
          <a:ln w="9525">
            <a:solidFill>
              <a:schemeClr val="tx1"/>
            </a:solidFill>
            <a:prstDash val="dash"/>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a:t>education</a:t>
            </a:r>
          </a:p>
        </p:txBody>
      </p:sp>
      <p:sp>
        <p:nvSpPr>
          <p:cNvPr id="38" name="TextBox 37"/>
          <p:cNvSpPr txBox="1">
            <a:spLocks noChangeArrowheads="1"/>
          </p:cNvSpPr>
          <p:nvPr/>
        </p:nvSpPr>
        <p:spPr bwMode="auto">
          <a:xfrm>
            <a:off x="5418138" y="5570538"/>
            <a:ext cx="1679575" cy="369887"/>
          </a:xfrm>
          <a:prstGeom prst="rect">
            <a:avLst/>
          </a:prstGeom>
          <a:solidFill>
            <a:schemeClr val="bg1"/>
          </a:solidFill>
          <a:ln w="9525">
            <a:solidFill>
              <a:schemeClr val="tx1"/>
            </a:solidFill>
            <a:prstDash val="dash"/>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a:t>clothing</a:t>
            </a:r>
          </a:p>
        </p:txBody>
      </p:sp>
      <p:sp>
        <p:nvSpPr>
          <p:cNvPr id="39" name="TextBox 38"/>
          <p:cNvSpPr txBox="1">
            <a:spLocks noChangeArrowheads="1"/>
          </p:cNvSpPr>
          <p:nvPr/>
        </p:nvSpPr>
        <p:spPr bwMode="auto">
          <a:xfrm>
            <a:off x="5418138" y="6094413"/>
            <a:ext cx="1679575" cy="368300"/>
          </a:xfrm>
          <a:prstGeom prst="rect">
            <a:avLst/>
          </a:prstGeom>
          <a:solidFill>
            <a:schemeClr val="bg1"/>
          </a:solidFill>
          <a:ln w="9525">
            <a:solidFill>
              <a:schemeClr val="tx1"/>
            </a:solidFill>
            <a:prstDash val="dash"/>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a:t>attention</a:t>
            </a:r>
          </a:p>
        </p:txBody>
      </p:sp>
      <p:pic>
        <p:nvPicPr>
          <p:cNvPr id="40" name="Picture 3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18325" y="2125663"/>
            <a:ext cx="76993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44213" y="2008188"/>
            <a:ext cx="755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41"/>
          <p:cNvSpPr txBox="1">
            <a:spLocks noChangeArrowheads="1"/>
          </p:cNvSpPr>
          <p:nvPr/>
        </p:nvSpPr>
        <p:spPr bwMode="auto">
          <a:xfrm>
            <a:off x="9320213" y="3049588"/>
            <a:ext cx="1897062" cy="369887"/>
          </a:xfrm>
          <a:prstGeom prst="rect">
            <a:avLst/>
          </a:prstGeom>
          <a:solidFill>
            <a:schemeClr val="bg1"/>
          </a:solidFill>
          <a:ln w="9525">
            <a:solidFill>
              <a:schemeClr val="tx1"/>
            </a:solidFill>
            <a:prstDash val="dash"/>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a:t>homeless people</a:t>
            </a:r>
          </a:p>
        </p:txBody>
      </p:sp>
      <p:sp>
        <p:nvSpPr>
          <p:cNvPr id="43" name="TextBox 42"/>
          <p:cNvSpPr txBox="1">
            <a:spLocks noChangeArrowheads="1"/>
          </p:cNvSpPr>
          <p:nvPr/>
        </p:nvSpPr>
        <p:spPr bwMode="auto">
          <a:xfrm>
            <a:off x="9391650" y="4273550"/>
            <a:ext cx="1681163" cy="368300"/>
          </a:xfrm>
          <a:prstGeom prst="rect">
            <a:avLst/>
          </a:prstGeom>
          <a:solidFill>
            <a:schemeClr val="bg1"/>
          </a:solidFill>
          <a:ln w="9525">
            <a:solidFill>
              <a:schemeClr val="tx1"/>
            </a:solidFill>
            <a:prstDash val="dash"/>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a:t>the elderly</a:t>
            </a:r>
          </a:p>
        </p:txBody>
      </p:sp>
      <p:sp>
        <p:nvSpPr>
          <p:cNvPr id="44" name="TextBox 43"/>
          <p:cNvSpPr txBox="1">
            <a:spLocks noChangeArrowheads="1"/>
          </p:cNvSpPr>
          <p:nvPr/>
        </p:nvSpPr>
        <p:spPr bwMode="auto">
          <a:xfrm>
            <a:off x="9428163" y="4899025"/>
            <a:ext cx="1681162" cy="369888"/>
          </a:xfrm>
          <a:prstGeom prst="rect">
            <a:avLst/>
          </a:prstGeom>
          <a:solidFill>
            <a:schemeClr val="bg1"/>
          </a:solidFill>
          <a:ln w="9525">
            <a:solidFill>
              <a:schemeClr val="tx1"/>
            </a:solidFill>
            <a:prstDash val="dash"/>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a:t>the disabled</a:t>
            </a:r>
          </a:p>
        </p:txBody>
      </p:sp>
      <p:sp>
        <p:nvSpPr>
          <p:cNvPr id="45" name="TextBox 44"/>
          <p:cNvSpPr txBox="1">
            <a:spLocks noChangeArrowheads="1"/>
          </p:cNvSpPr>
          <p:nvPr/>
        </p:nvSpPr>
        <p:spPr bwMode="auto">
          <a:xfrm>
            <a:off x="9391650" y="3708400"/>
            <a:ext cx="1681163" cy="369888"/>
          </a:xfrm>
          <a:prstGeom prst="rect">
            <a:avLst/>
          </a:prstGeom>
          <a:solidFill>
            <a:schemeClr val="bg1"/>
          </a:solidFill>
          <a:ln w="9525">
            <a:solidFill>
              <a:schemeClr val="tx1"/>
            </a:solidFill>
            <a:prstDash val="dash"/>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a:t>the community</a:t>
            </a:r>
          </a:p>
        </p:txBody>
      </p:sp>
      <p:sp>
        <p:nvSpPr>
          <p:cNvPr id="6184" name="TextBox 45"/>
          <p:cNvSpPr txBox="1">
            <a:spLocks noChangeArrowheads="1"/>
          </p:cNvSpPr>
          <p:nvPr/>
        </p:nvSpPr>
        <p:spPr bwMode="auto">
          <a:xfrm>
            <a:off x="1087438" y="2205038"/>
            <a:ext cx="1679575" cy="585787"/>
          </a:xfrm>
          <a:prstGeom prst="rect">
            <a:avLst/>
          </a:prstGeom>
          <a:solidFill>
            <a:schemeClr val="accent1">
              <a:lumMod val="75000"/>
            </a:schemeClr>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sz="3200" b="1" dirty="0">
                <a:solidFill>
                  <a:schemeClr val="bg1"/>
                </a:solidFill>
              </a:rPr>
              <a:t>DONATE</a:t>
            </a:r>
          </a:p>
        </p:txBody>
      </p:sp>
      <p:sp>
        <p:nvSpPr>
          <p:cNvPr id="6185" name="TextBox 46"/>
          <p:cNvSpPr txBox="1">
            <a:spLocks noChangeArrowheads="1"/>
          </p:cNvSpPr>
          <p:nvPr/>
        </p:nvSpPr>
        <p:spPr bwMode="auto">
          <a:xfrm>
            <a:off x="5078413" y="2236788"/>
            <a:ext cx="1839912" cy="584200"/>
          </a:xfrm>
          <a:prstGeom prst="rect">
            <a:avLst/>
          </a:prstGeom>
          <a:solidFill>
            <a:srgbClr val="0070C0"/>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sz="3200" b="1" dirty="0">
                <a:solidFill>
                  <a:schemeClr val="bg1"/>
                </a:solidFill>
              </a:rPr>
              <a:t>PROVIDE</a:t>
            </a:r>
          </a:p>
        </p:txBody>
      </p:sp>
      <p:sp>
        <p:nvSpPr>
          <p:cNvPr id="6186" name="TextBox 49"/>
          <p:cNvSpPr txBox="1">
            <a:spLocks noChangeArrowheads="1"/>
          </p:cNvSpPr>
          <p:nvPr/>
        </p:nvSpPr>
        <p:spPr bwMode="auto">
          <a:xfrm>
            <a:off x="9186863" y="2273300"/>
            <a:ext cx="1681162" cy="584200"/>
          </a:xfrm>
          <a:prstGeom prst="rect">
            <a:avLst/>
          </a:prstGeom>
          <a:solidFill>
            <a:srgbClr val="0070C0"/>
          </a:solid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sz="3200" b="1" dirty="0">
                <a:solidFill>
                  <a:schemeClr val="bg1"/>
                </a:solidFill>
              </a:rPr>
              <a:t>HELP</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randombar(horizontal)">
                                      <p:cBhvr>
                                        <p:cTn id="12" dur="500"/>
                                        <p:tgtEl>
                                          <p:spTgt spid="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randombar(horizontal)">
                                      <p:cBhvr>
                                        <p:cTn id="17" dur="500"/>
                                        <p:tgtEl>
                                          <p:spTgt spid="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randombar(horizontal)">
                                      <p:cBhvr>
                                        <p:cTn id="22" dur="500"/>
                                        <p:tgtEl>
                                          <p:spTgt spid="32"/>
                                        </p:tgtEl>
                                      </p:cBhvr>
                                    </p:animEffect>
                                  </p:childTnLst>
                                </p:cTn>
                              </p:par>
                            </p:childTnLst>
                          </p:cTn>
                        </p:par>
                      </p:childTnLst>
                    </p:cTn>
                  </p:par>
                </p:childTnLst>
              </p:cTn>
              <p:nextCondLst>
                <p:cond evt="onClick" delay="0">
                  <p:tgtEl>
                    <p:spTgt spid="48"/>
                  </p:tgtEl>
                </p:cond>
              </p:nextCondLst>
            </p:seq>
            <p:seq concurrent="1" nextAc="seek">
              <p:cTn id="23" restart="whenNotActive" fill="hold" evtFilter="cancelBubble" nodeType="interactiveSeq">
                <p:stCondLst>
                  <p:cond evt="onClick" delay="0">
                    <p:tgtEl>
                      <p:spTgt spid="40"/>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randombar(horizontal)">
                                      <p:cBhvr>
                                        <p:cTn id="28" dur="500"/>
                                        <p:tgtEl>
                                          <p:spTgt spid="3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randombar(horizontal)">
                                      <p:cBhvr>
                                        <p:cTn id="33" dur="500"/>
                                        <p:tgtEl>
                                          <p:spTgt spid="3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randombar(horizontal)">
                                      <p:cBhvr>
                                        <p:cTn id="38" dur="500"/>
                                        <p:tgtEl>
                                          <p:spTgt spid="3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randombar(horizontal)">
                                      <p:cBhvr>
                                        <p:cTn id="43" dur="500"/>
                                        <p:tgtEl>
                                          <p:spTgt spid="3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randombar(horizontal)">
                                      <p:cBhvr>
                                        <p:cTn id="48" dur="500"/>
                                        <p:tgtEl>
                                          <p:spTgt spid="3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randombar(horizontal)">
                                      <p:cBhvr>
                                        <p:cTn id="53" dur="500"/>
                                        <p:tgtEl>
                                          <p:spTgt spid="3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randombar(horizontal)">
                                      <p:cBhvr>
                                        <p:cTn id="58" dur="500"/>
                                        <p:tgtEl>
                                          <p:spTgt spid="39"/>
                                        </p:tgtEl>
                                      </p:cBhvr>
                                    </p:animEffect>
                                  </p:childTnLst>
                                </p:cTn>
                              </p:par>
                            </p:childTnLst>
                          </p:cTn>
                        </p:par>
                      </p:childTnLst>
                    </p:cTn>
                  </p:par>
                </p:childTnLst>
              </p:cTn>
              <p:nextCondLst>
                <p:cond evt="onClick" delay="0">
                  <p:tgtEl>
                    <p:spTgt spid="40"/>
                  </p:tgtEl>
                </p:cond>
              </p:nextCondLst>
            </p:seq>
            <p:seq concurrent="1" nextAc="seek">
              <p:cTn id="59" restart="whenNotActive" fill="hold" evtFilter="cancelBubble" nodeType="interactiveSeq">
                <p:stCondLst>
                  <p:cond evt="onClick" delay="0">
                    <p:tgtEl>
                      <p:spTgt spid="41"/>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randombar(horizontal)">
                                      <p:cBhvr>
                                        <p:cTn id="64" dur="500"/>
                                        <p:tgtEl>
                                          <p:spTgt spid="4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randombar(horizontal)">
                                      <p:cBhvr>
                                        <p:cTn id="69" dur="500"/>
                                        <p:tgtEl>
                                          <p:spTgt spid="45"/>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4" presetClass="entr" presetSubtype="10" fill="hold" grpId="0" nodeType="click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randombar(horizontal)">
                                      <p:cBhvr>
                                        <p:cTn id="74" dur="500"/>
                                        <p:tgtEl>
                                          <p:spTgt spid="43"/>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4" presetClass="entr" presetSubtype="10" fill="hold" grpId="0" nodeType="click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randombar(horizontal)">
                                      <p:cBhvr>
                                        <p:cTn id="79" dur="500"/>
                                        <p:tgtEl>
                                          <p:spTgt spid="44"/>
                                        </p:tgtEl>
                                      </p:cBhvr>
                                    </p:animEffect>
                                  </p:childTnLst>
                                </p:cTn>
                              </p:par>
                            </p:childTnLst>
                          </p:cTn>
                        </p:par>
                      </p:childTnLst>
                    </p:cTn>
                  </p:par>
                </p:childTnLst>
              </p:cTn>
              <p:nextCondLst>
                <p:cond evt="onClick" delay="0">
                  <p:tgtEl>
                    <p:spTgt spid="41"/>
                  </p:tgtEl>
                </p:cond>
              </p:nextCondLst>
            </p:seq>
          </p:childTnLst>
        </p:cTn>
      </p:par>
    </p:tnLst>
    <p:bldLst>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2" grpId="0" animBg="1"/>
      <p:bldP spid="43" grpId="0" animBg="1"/>
      <p:bldP spid="44" grpId="0" animBg="1"/>
      <p:bldP spid="4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1000" t="-1000" r="-6000" b="-28000"/>
          </a:stretch>
        </a:blipFill>
        <a:effectLst/>
      </p:bgPr>
    </p:bg>
    <p:spTree>
      <p:nvGrpSpPr>
        <p:cNvPr id="1" name=""/>
        <p:cNvGrpSpPr/>
        <p:nvPr/>
      </p:nvGrpSpPr>
      <p:grpSpPr>
        <a:xfrm>
          <a:off x="0" y="0"/>
          <a:ext cx="0" cy="0"/>
          <a:chOff x="0" y="0"/>
          <a:chExt cx="0" cy="0"/>
        </a:xfrm>
      </p:grpSpPr>
      <p:sp>
        <p:nvSpPr>
          <p:cNvPr id="6148" name="TextBox 5"/>
          <p:cNvSpPr txBox="1">
            <a:spLocks noChangeArrowheads="1"/>
          </p:cNvSpPr>
          <p:nvPr/>
        </p:nvSpPr>
        <p:spPr bwMode="auto">
          <a:xfrm>
            <a:off x="845744" y="2039702"/>
            <a:ext cx="646717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1028700" marR="0" lvl="0" indent="-1028700" algn="l" defTabSz="685800" rtl="0" eaLnBrk="0" fontAlgn="base" latinLnBrk="0" hangingPunct="0">
              <a:lnSpc>
                <a:spcPct val="100000"/>
              </a:lnSpc>
              <a:spcBef>
                <a:spcPct val="0"/>
              </a:spcBef>
              <a:spcAft>
                <a:spcPct val="0"/>
              </a:spcAft>
              <a:buClrTx/>
              <a:buSzTx/>
              <a:buFontTx/>
              <a:buAutoNum type="romanUcPeriod"/>
              <a:tabLst/>
              <a:defRPr/>
            </a:pPr>
            <a:r>
              <a:rPr lang="en-US" altLang="vi-VN" sz="4800" b="1" dirty="0" smtClean="0">
                <a:solidFill>
                  <a:prstClr val="white"/>
                </a:solidFill>
              </a:rPr>
              <a:t>Looking back</a:t>
            </a:r>
          </a:p>
          <a:p>
            <a:pPr marR="0" lvl="0" algn="l" defTabSz="685800" rtl="0" eaLnBrk="0" fontAlgn="base" latinLnBrk="0" hangingPunct="0">
              <a:lnSpc>
                <a:spcPct val="100000"/>
              </a:lnSpc>
              <a:spcBef>
                <a:spcPct val="0"/>
              </a:spcBef>
              <a:spcAft>
                <a:spcPct val="0"/>
              </a:spcAft>
              <a:buClrTx/>
              <a:buSzTx/>
              <a:tabLst/>
              <a:defRPr/>
            </a:pPr>
            <a:r>
              <a:rPr lang="en-US" altLang="vi-VN" sz="4800" b="1" dirty="0" smtClean="0">
                <a:solidFill>
                  <a:prstClr val="white"/>
                </a:solidFill>
              </a:rPr>
              <a:t>2. Grammar</a:t>
            </a:r>
            <a:endParaRPr kumimoji="0" lang="en-US" altLang="vi-VN" sz="4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 name="TextBox 4"/>
          <p:cNvSpPr txBox="1">
            <a:spLocks noChangeArrowheads="1"/>
          </p:cNvSpPr>
          <p:nvPr/>
        </p:nvSpPr>
        <p:spPr bwMode="auto">
          <a:xfrm>
            <a:off x="2755730" y="608182"/>
            <a:ext cx="7836926" cy="118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vi-VN" sz="35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UNIT </a:t>
            </a:r>
            <a:r>
              <a:rPr kumimoji="0" lang="en-US" altLang="vi-VN" sz="3500" b="1" i="0" u="none" strike="noStrike" kern="1200" cap="none" spc="0" normalizeH="0" baseline="0" noProof="0" dirty="0" smtClean="0">
                <a:ln>
                  <a:noFill/>
                </a:ln>
                <a:solidFill>
                  <a:srgbClr val="FFFF00"/>
                </a:solidFill>
                <a:effectLst/>
                <a:uLnTx/>
                <a:uFillTx/>
                <a:latin typeface="Calibri" panose="020F0502020204030204" pitchFamily="34" charset="0"/>
                <a:ea typeface="+mn-ea"/>
                <a:cs typeface="+mn-cs"/>
              </a:rPr>
              <a:t>3. </a:t>
            </a:r>
            <a:r>
              <a:rPr kumimoji="0" lang="vi-VN" sz="36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Community </a:t>
            </a:r>
            <a:r>
              <a:rPr kumimoji="0" lang="vi-VN" sz="3600" b="1" i="0" u="none" strike="noStrike" kern="1200" cap="none" spc="0" normalizeH="0" baseline="0" noProof="0" dirty="0" smtClean="0">
                <a:ln>
                  <a:noFill/>
                </a:ln>
                <a:solidFill>
                  <a:srgbClr val="FFFF00"/>
                </a:solidFill>
                <a:effectLst/>
                <a:uLnTx/>
                <a:uFillTx/>
                <a:latin typeface="Calibri" panose="020F0502020204030204" pitchFamily="34" charset="0"/>
                <a:ea typeface="+mn-ea"/>
                <a:cs typeface="+mn-cs"/>
              </a:rPr>
              <a:t>service</a:t>
            </a:r>
            <a:endParaRPr kumimoji="0" lang="en-US" altLang="vi-VN" sz="35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endParaRP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vi-VN" sz="35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Lesson </a:t>
            </a:r>
            <a:r>
              <a:rPr kumimoji="0" lang="en-US" altLang="vi-VN" sz="3500" b="1" i="0" u="none" strike="noStrike" kern="1200" cap="none" spc="0" normalizeH="0" baseline="0" noProof="0" dirty="0" smtClean="0">
                <a:ln>
                  <a:noFill/>
                </a:ln>
                <a:solidFill>
                  <a:srgbClr val="FFFF00"/>
                </a:solidFill>
                <a:effectLst/>
                <a:uLnTx/>
                <a:uFillTx/>
                <a:latin typeface="Calibri" panose="020F0502020204030204" pitchFamily="34" charset="0"/>
                <a:ea typeface="+mn-ea"/>
                <a:cs typeface="+mn-cs"/>
              </a:rPr>
              <a:t>7:</a:t>
            </a:r>
            <a:r>
              <a:rPr kumimoji="0" lang="en-US" altLang="vi-VN" sz="3500" b="1" i="0" u="none" strike="noStrike" kern="1200" cap="none" spc="0" normalizeH="0" noProof="0" dirty="0" smtClean="0">
                <a:ln>
                  <a:noFill/>
                </a:ln>
                <a:solidFill>
                  <a:srgbClr val="FFFF00"/>
                </a:solidFill>
                <a:effectLst/>
                <a:uLnTx/>
                <a:uFillTx/>
                <a:latin typeface="Calibri" panose="020F0502020204030204" pitchFamily="34" charset="0"/>
                <a:ea typeface="+mn-ea"/>
                <a:cs typeface="+mn-cs"/>
              </a:rPr>
              <a:t> Looking back and project</a:t>
            </a:r>
            <a:endParaRPr kumimoji="0" lang="en-US" altLang="vi-VN" sz="35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961041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 calcmode="lin" valueType="num">
                                      <p:cBhvr additive="base">
                                        <p:cTn id="7" dur="500" fill="hold"/>
                                        <p:tgtEl>
                                          <p:spTgt spid="61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8">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 calcmode="lin" valueType="num">
                                      <p:cBhvr additive="base">
                                        <p:cTn id="12" dur="500" fill="hold"/>
                                        <p:tgtEl>
                                          <p:spTgt spid="6148">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14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ounded Rectangle 5"/>
          <p:cNvSpPr/>
          <p:nvPr/>
        </p:nvSpPr>
        <p:spPr>
          <a:xfrm>
            <a:off x="398463" y="1027113"/>
            <a:ext cx="11585575" cy="5308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endParaRPr lang="en-US" sz="2400" dirty="0">
              <a:solidFill>
                <a:schemeClr val="tx1"/>
              </a:solidFill>
            </a:endParaRPr>
          </a:p>
        </p:txBody>
      </p:sp>
      <p:sp>
        <p:nvSpPr>
          <p:cNvPr id="4" name="Rounded Rectangle 3"/>
          <p:cNvSpPr/>
          <p:nvPr/>
        </p:nvSpPr>
        <p:spPr>
          <a:xfrm>
            <a:off x="152400" y="161925"/>
            <a:ext cx="1314450" cy="44767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i="1" dirty="0"/>
              <a:t>GRAMMAR</a:t>
            </a:r>
          </a:p>
        </p:txBody>
      </p:sp>
      <p:sp>
        <p:nvSpPr>
          <p:cNvPr id="8196" name="TextBox 4"/>
          <p:cNvSpPr txBox="1">
            <a:spLocks noChangeArrowheads="1"/>
          </p:cNvSpPr>
          <p:nvPr/>
        </p:nvSpPr>
        <p:spPr bwMode="auto">
          <a:xfrm>
            <a:off x="3226480" y="104976"/>
            <a:ext cx="5622925" cy="707886"/>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sz="4000" b="1" dirty="0" smtClean="0">
                <a:solidFill>
                  <a:srgbClr val="FF0000"/>
                </a:solidFill>
              </a:rPr>
              <a:t>2. Circle </a:t>
            </a:r>
            <a:r>
              <a:rPr lang="en-US" altLang="vi-VN" sz="4000" b="1" dirty="0">
                <a:solidFill>
                  <a:srgbClr val="FF0000"/>
                </a:solidFill>
              </a:rPr>
              <a:t>the best answer</a:t>
            </a:r>
          </a:p>
        </p:txBody>
      </p:sp>
      <p:pic>
        <p:nvPicPr>
          <p:cNvPr id="8198" name="Picture 5">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18900" y="622300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1"/>
          <p:cNvSpPr>
            <a:spLocks noChangeArrowheads="1"/>
          </p:cNvSpPr>
          <p:nvPr/>
        </p:nvSpPr>
        <p:spPr bwMode="auto">
          <a:xfrm>
            <a:off x="725827" y="1027113"/>
            <a:ext cx="11258211"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en-US" altLang="vi-VN" sz="3200" dirty="0"/>
              <a:t>1</a:t>
            </a:r>
            <a:r>
              <a:rPr lang="en-US" altLang="vi-VN" sz="3200" dirty="0" smtClean="0"/>
              <a:t>. Because </a:t>
            </a:r>
            <a:r>
              <a:rPr lang="en-US" altLang="vi-VN" sz="3200" dirty="0"/>
              <a:t>Minh has </a:t>
            </a:r>
            <a:r>
              <a:rPr lang="en-US" altLang="vi-VN" sz="3200" b="1" dirty="0"/>
              <a:t>ever</a:t>
            </a:r>
            <a:r>
              <a:rPr lang="en-US" altLang="vi-VN" sz="3200" dirty="0"/>
              <a:t>/</a:t>
            </a:r>
            <a:r>
              <a:rPr lang="en-US" altLang="vi-VN" sz="3200" b="1" dirty="0"/>
              <a:t>never</a:t>
            </a:r>
            <a:r>
              <a:rPr lang="en-US" altLang="vi-VN" sz="3200" dirty="0"/>
              <a:t>/</a:t>
            </a:r>
            <a:r>
              <a:rPr lang="en-US" altLang="vi-VN" sz="3200" b="1" dirty="0"/>
              <a:t>ago</a:t>
            </a:r>
            <a:r>
              <a:rPr lang="en-US" altLang="vi-VN" sz="3200" dirty="0"/>
              <a:t> worked for a charity shop, he really wants to do it.</a:t>
            </a:r>
          </a:p>
          <a:p>
            <a:pPr>
              <a:lnSpc>
                <a:spcPct val="150000"/>
              </a:lnSpc>
            </a:pPr>
            <a:r>
              <a:rPr lang="en-US" altLang="vi-VN" sz="3200" dirty="0"/>
              <a:t>2</a:t>
            </a:r>
            <a:r>
              <a:rPr lang="en-US" altLang="vi-VN" sz="3200" dirty="0" smtClean="0"/>
              <a:t>. </a:t>
            </a:r>
            <a:r>
              <a:rPr lang="en-US" altLang="vi-VN" sz="3200" b="1" dirty="0" smtClean="0"/>
              <a:t>Already</a:t>
            </a:r>
            <a:r>
              <a:rPr lang="en-US" altLang="vi-VN" sz="3200" dirty="0" smtClean="0"/>
              <a:t>/</a:t>
            </a:r>
            <a:r>
              <a:rPr lang="en-US" altLang="vi-VN" sz="3200" b="1" dirty="0" smtClean="0"/>
              <a:t>Last </a:t>
            </a:r>
            <a:r>
              <a:rPr lang="en-US" altLang="vi-VN" sz="3200" b="1" dirty="0"/>
              <a:t>week</a:t>
            </a:r>
            <a:r>
              <a:rPr lang="en-US" altLang="vi-VN" sz="3200" dirty="0"/>
              <a:t>/</a:t>
            </a:r>
            <a:r>
              <a:rPr lang="en-US" altLang="vi-VN" sz="3200" b="1" dirty="0"/>
              <a:t>So far</a:t>
            </a:r>
            <a:r>
              <a:rPr lang="en-US" altLang="vi-VN" sz="3200" dirty="0"/>
              <a:t> we visited sick children in Viet </a:t>
            </a:r>
            <a:r>
              <a:rPr lang="en-US" altLang="vi-VN" sz="3200" dirty="0" err="1"/>
              <a:t>Duc</a:t>
            </a:r>
            <a:r>
              <a:rPr lang="en-US" altLang="vi-VN" sz="3200" dirty="0"/>
              <a:t> Hospital.</a:t>
            </a:r>
          </a:p>
          <a:p>
            <a:pPr>
              <a:lnSpc>
                <a:spcPct val="150000"/>
              </a:lnSpc>
            </a:pPr>
            <a:r>
              <a:rPr lang="en-US" altLang="vi-VN" sz="3200" dirty="0"/>
              <a:t>3</a:t>
            </a:r>
            <a:r>
              <a:rPr lang="en-US" altLang="vi-VN" sz="3200" dirty="0" smtClean="0"/>
              <a:t>. </a:t>
            </a:r>
            <a:r>
              <a:rPr lang="en-US" altLang="vi-VN" sz="3200" dirty="0" err="1" smtClean="0"/>
              <a:t>Nhung</a:t>
            </a:r>
            <a:r>
              <a:rPr lang="en-US" altLang="vi-VN" sz="3200" dirty="0" smtClean="0"/>
              <a:t> </a:t>
            </a:r>
            <a:r>
              <a:rPr lang="en-US" altLang="vi-VN" sz="3200" dirty="0"/>
              <a:t>has </a:t>
            </a:r>
            <a:r>
              <a:rPr lang="en-US" altLang="vi-VN" sz="3200" b="1" dirty="0"/>
              <a:t>already</a:t>
            </a:r>
            <a:r>
              <a:rPr lang="en-US" altLang="vi-VN" sz="3200" dirty="0"/>
              <a:t>/</a:t>
            </a:r>
            <a:r>
              <a:rPr lang="en-US" altLang="vi-VN" sz="3200" b="1" dirty="0"/>
              <a:t>many times</a:t>
            </a:r>
            <a:r>
              <a:rPr lang="en-US" altLang="vi-VN" sz="3200" dirty="0"/>
              <a:t>/</a:t>
            </a:r>
            <a:r>
              <a:rPr lang="en-US" altLang="vi-VN" sz="3200" b="1" dirty="0"/>
              <a:t>ever</a:t>
            </a:r>
            <a:r>
              <a:rPr lang="en-US" altLang="vi-VN" sz="3200" dirty="0"/>
              <a:t> finished all the homework.</a:t>
            </a:r>
          </a:p>
          <a:p>
            <a:pPr>
              <a:lnSpc>
                <a:spcPct val="150000"/>
              </a:lnSpc>
            </a:pPr>
            <a:r>
              <a:rPr lang="en-US" altLang="vi-VN" sz="3200" dirty="0"/>
              <a:t>4</a:t>
            </a:r>
            <a:r>
              <a:rPr lang="en-US" altLang="vi-VN" sz="3200" dirty="0" smtClean="0"/>
              <a:t>. Have </a:t>
            </a:r>
            <a:r>
              <a:rPr lang="en-US" altLang="vi-VN" sz="3200" dirty="0"/>
              <a:t>you read that book </a:t>
            </a:r>
            <a:r>
              <a:rPr lang="en-US" altLang="vi-VN" sz="3200" b="1" dirty="0"/>
              <a:t>yet</a:t>
            </a:r>
            <a:r>
              <a:rPr lang="en-US" altLang="vi-VN" sz="3200" dirty="0"/>
              <a:t>/</a:t>
            </a:r>
            <a:r>
              <a:rPr lang="en-US" altLang="vi-VN" sz="3200" b="1" dirty="0"/>
              <a:t>ever</a:t>
            </a:r>
            <a:r>
              <a:rPr lang="en-US" altLang="vi-VN" sz="3200" dirty="0"/>
              <a:t>/</a:t>
            </a:r>
            <a:r>
              <a:rPr lang="en-US" altLang="vi-VN" sz="3200" b="1" dirty="0"/>
              <a:t>never</a:t>
            </a:r>
            <a:r>
              <a:rPr lang="en-US" altLang="vi-VN" sz="3200" dirty="0"/>
              <a:t>?</a:t>
            </a:r>
          </a:p>
          <a:p>
            <a:pPr>
              <a:lnSpc>
                <a:spcPct val="150000"/>
              </a:lnSpc>
            </a:pPr>
            <a:r>
              <a:rPr lang="en-US" altLang="vi-VN" sz="3200" dirty="0"/>
              <a:t>5</a:t>
            </a:r>
            <a:r>
              <a:rPr lang="en-US" altLang="vi-VN" sz="3200" dirty="0" smtClean="0"/>
              <a:t>. Yes</a:t>
            </a:r>
            <a:r>
              <a:rPr lang="en-US" altLang="vi-VN" sz="3200" dirty="0"/>
              <a:t>, I finished it </a:t>
            </a:r>
            <a:r>
              <a:rPr lang="en-US" altLang="vi-VN" sz="3200" b="1" dirty="0"/>
              <a:t>three times</a:t>
            </a:r>
            <a:r>
              <a:rPr lang="en-US" altLang="vi-VN" sz="3200" dirty="0"/>
              <a:t>/</a:t>
            </a:r>
            <a:r>
              <a:rPr lang="en-US" altLang="vi-VN" sz="3200" b="1" dirty="0"/>
              <a:t>so far</a:t>
            </a:r>
            <a:r>
              <a:rPr lang="en-US" altLang="vi-VN" sz="3200" dirty="0"/>
              <a:t>/</a:t>
            </a:r>
            <a:r>
              <a:rPr lang="en-US" altLang="vi-VN" sz="3200" b="1" dirty="0"/>
              <a:t>yesterday</a:t>
            </a:r>
            <a:r>
              <a:rPr lang="en-US" altLang="vi-VN" sz="3200" dirty="0"/>
              <a:t>.</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53239" y="1204912"/>
            <a:ext cx="1245961"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07571" y="2637517"/>
            <a:ext cx="199185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12623" y="4102648"/>
            <a:ext cx="1486806"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278211" y="4879390"/>
            <a:ext cx="75973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flipH="1">
            <a:off x="6869597" y="5310188"/>
            <a:ext cx="2198203"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randombar(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randombar(horizontal)">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ounded Rectangle 5"/>
          <p:cNvSpPr/>
          <p:nvPr/>
        </p:nvSpPr>
        <p:spPr>
          <a:xfrm>
            <a:off x="711200" y="1027113"/>
            <a:ext cx="11272838" cy="52355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endParaRPr lang="en-US" sz="2400" dirty="0">
              <a:solidFill>
                <a:schemeClr val="tx1"/>
              </a:solidFill>
            </a:endParaRPr>
          </a:p>
        </p:txBody>
      </p:sp>
      <p:sp>
        <p:nvSpPr>
          <p:cNvPr id="9219" name="Rectangle 1"/>
          <p:cNvSpPr>
            <a:spLocks noChangeArrowheads="1"/>
          </p:cNvSpPr>
          <p:nvPr/>
        </p:nvSpPr>
        <p:spPr bwMode="auto">
          <a:xfrm>
            <a:off x="1035050" y="1176338"/>
            <a:ext cx="104838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en-US" altLang="vi-VN" sz="3200"/>
              <a:t>1.He thinks she’s the most kind-hearted girl he ________ever (meet) _____________</a:t>
            </a:r>
          </a:p>
          <a:p>
            <a:pPr>
              <a:lnSpc>
                <a:spcPct val="150000"/>
              </a:lnSpc>
            </a:pPr>
            <a:r>
              <a:rPr lang="en-US" altLang="vi-VN" sz="3200"/>
              <a:t>2.She (visit) ____________ Hue when she was a child.</a:t>
            </a:r>
          </a:p>
          <a:p>
            <a:pPr>
              <a:lnSpc>
                <a:spcPct val="150000"/>
              </a:lnSpc>
            </a:pPr>
            <a:r>
              <a:rPr lang="en-US" altLang="vi-VN" sz="3200"/>
              <a:t>3.She (visit) _______________ Hue once.</a:t>
            </a:r>
          </a:p>
          <a:p>
            <a:pPr>
              <a:lnSpc>
                <a:spcPct val="150000"/>
              </a:lnSpc>
            </a:pPr>
            <a:r>
              <a:rPr lang="en-US" altLang="vi-VN" sz="3200"/>
              <a:t>4.How many plays _____ Shakespeare (write) ________?</a:t>
            </a:r>
          </a:p>
          <a:p>
            <a:pPr>
              <a:lnSpc>
                <a:spcPct val="150000"/>
              </a:lnSpc>
            </a:pPr>
            <a:r>
              <a:rPr lang="en-US" altLang="vi-VN" sz="3200"/>
              <a:t>5.How many plays ________ she (write) _________ so far?</a:t>
            </a:r>
          </a:p>
        </p:txBody>
      </p:sp>
      <p:sp>
        <p:nvSpPr>
          <p:cNvPr id="4" name="Rounded Rectangle 3"/>
          <p:cNvSpPr/>
          <p:nvPr/>
        </p:nvSpPr>
        <p:spPr>
          <a:xfrm>
            <a:off x="152400" y="161925"/>
            <a:ext cx="1314450" cy="44767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i="1" dirty="0"/>
              <a:t>GRAMMAR</a:t>
            </a:r>
          </a:p>
        </p:txBody>
      </p:sp>
      <p:sp>
        <p:nvSpPr>
          <p:cNvPr id="9221" name="TextBox 4"/>
          <p:cNvSpPr txBox="1">
            <a:spLocks noChangeArrowheads="1"/>
          </p:cNvSpPr>
          <p:nvPr/>
        </p:nvSpPr>
        <p:spPr bwMode="auto">
          <a:xfrm>
            <a:off x="1565276" y="161925"/>
            <a:ext cx="10292896" cy="58477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sz="3200" b="1" dirty="0">
                <a:solidFill>
                  <a:srgbClr val="FF0000"/>
                </a:solidFill>
              </a:rPr>
              <a:t>3. Put the verbs in the past simple or the present perfect</a:t>
            </a:r>
          </a:p>
        </p:txBody>
      </p:sp>
      <p:pic>
        <p:nvPicPr>
          <p:cNvPr id="9223" name="Picture 5">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18900" y="622300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Box 48"/>
          <p:cNvSpPr txBox="1">
            <a:spLocks noChangeArrowheads="1"/>
          </p:cNvSpPr>
          <p:nvPr/>
        </p:nvSpPr>
        <p:spPr bwMode="auto">
          <a:xfrm>
            <a:off x="4219575" y="4292600"/>
            <a:ext cx="10715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sz="3200">
                <a:solidFill>
                  <a:srgbClr val="FF0000"/>
                </a:solidFill>
              </a:rPr>
              <a:t>did</a:t>
            </a:r>
          </a:p>
        </p:txBody>
      </p:sp>
      <p:sp>
        <p:nvSpPr>
          <p:cNvPr id="52" name="TextBox 51"/>
          <p:cNvSpPr txBox="1">
            <a:spLocks noChangeArrowheads="1"/>
          </p:cNvSpPr>
          <p:nvPr/>
        </p:nvSpPr>
        <p:spPr bwMode="auto">
          <a:xfrm>
            <a:off x="9018588" y="1327150"/>
            <a:ext cx="1479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sz="3200">
                <a:solidFill>
                  <a:srgbClr val="FF0000"/>
                </a:solidFill>
              </a:rPr>
              <a:t>has</a:t>
            </a:r>
          </a:p>
        </p:txBody>
      </p:sp>
      <p:sp>
        <p:nvSpPr>
          <p:cNvPr id="53" name="TextBox 52"/>
          <p:cNvSpPr txBox="1">
            <a:spLocks noChangeArrowheads="1"/>
          </p:cNvSpPr>
          <p:nvPr/>
        </p:nvSpPr>
        <p:spPr bwMode="auto">
          <a:xfrm>
            <a:off x="2679700" y="2052638"/>
            <a:ext cx="1901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sz="3200">
                <a:solidFill>
                  <a:srgbClr val="FF0000"/>
                </a:solidFill>
              </a:rPr>
              <a:t>met</a:t>
            </a:r>
          </a:p>
        </p:txBody>
      </p:sp>
      <p:sp>
        <p:nvSpPr>
          <p:cNvPr id="54" name="TextBox 53"/>
          <p:cNvSpPr txBox="1">
            <a:spLocks noChangeArrowheads="1"/>
          </p:cNvSpPr>
          <p:nvPr/>
        </p:nvSpPr>
        <p:spPr bwMode="auto">
          <a:xfrm>
            <a:off x="3386138" y="3557588"/>
            <a:ext cx="2498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sz="3200">
                <a:solidFill>
                  <a:srgbClr val="FF0000"/>
                </a:solidFill>
              </a:rPr>
              <a:t>has visited</a:t>
            </a:r>
          </a:p>
        </p:txBody>
      </p:sp>
      <p:sp>
        <p:nvSpPr>
          <p:cNvPr id="55" name="TextBox 54"/>
          <p:cNvSpPr txBox="1">
            <a:spLocks noChangeArrowheads="1"/>
          </p:cNvSpPr>
          <p:nvPr/>
        </p:nvSpPr>
        <p:spPr bwMode="auto">
          <a:xfrm>
            <a:off x="8751888" y="4292600"/>
            <a:ext cx="13366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sz="3200">
                <a:solidFill>
                  <a:srgbClr val="FF0000"/>
                </a:solidFill>
              </a:rPr>
              <a:t>write</a:t>
            </a:r>
          </a:p>
        </p:txBody>
      </p:sp>
      <p:sp>
        <p:nvSpPr>
          <p:cNvPr id="73" name="TextBox 72"/>
          <p:cNvSpPr txBox="1">
            <a:spLocks noChangeArrowheads="1"/>
          </p:cNvSpPr>
          <p:nvPr/>
        </p:nvSpPr>
        <p:spPr bwMode="auto">
          <a:xfrm>
            <a:off x="3222625" y="2846388"/>
            <a:ext cx="1952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sz="3200">
                <a:solidFill>
                  <a:srgbClr val="FF0000"/>
                </a:solidFill>
              </a:rPr>
              <a:t>visited</a:t>
            </a:r>
          </a:p>
        </p:txBody>
      </p:sp>
      <p:sp>
        <p:nvSpPr>
          <p:cNvPr id="15" name="TextBox 14"/>
          <p:cNvSpPr txBox="1">
            <a:spLocks noChangeArrowheads="1"/>
          </p:cNvSpPr>
          <p:nvPr/>
        </p:nvSpPr>
        <p:spPr bwMode="auto">
          <a:xfrm>
            <a:off x="4267200" y="5030788"/>
            <a:ext cx="1336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sz="3200">
                <a:solidFill>
                  <a:srgbClr val="FF0000"/>
                </a:solidFill>
              </a:rPr>
              <a:t>has</a:t>
            </a:r>
          </a:p>
        </p:txBody>
      </p:sp>
      <p:sp>
        <p:nvSpPr>
          <p:cNvPr id="16" name="TextBox 15"/>
          <p:cNvSpPr txBox="1">
            <a:spLocks noChangeArrowheads="1"/>
          </p:cNvSpPr>
          <p:nvPr/>
        </p:nvSpPr>
        <p:spPr bwMode="auto">
          <a:xfrm>
            <a:off x="7999413" y="5024438"/>
            <a:ext cx="16208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sz="3200">
                <a:solidFill>
                  <a:srgbClr val="FF0000"/>
                </a:solidFill>
              </a:rPr>
              <a:t>written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randombar(horizont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randombar(horizontal)">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randombar(horizontal)">
                                      <p:cBhvr>
                                        <p:cTn id="17" dur="500"/>
                                        <p:tgtEl>
                                          <p:spTgt spid="7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randombar(horizontal)">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randombar(horizontal)">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randombar(horizontal)">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2" grpId="0"/>
      <p:bldP spid="53" grpId="0"/>
      <p:bldP spid="54" grpId="0"/>
      <p:bldP spid="55" grpId="0"/>
      <p:bldP spid="73"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ounded Rectangle 5"/>
          <p:cNvSpPr/>
          <p:nvPr/>
        </p:nvSpPr>
        <p:spPr>
          <a:xfrm>
            <a:off x="152400" y="1027113"/>
            <a:ext cx="12039600" cy="52355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200000"/>
              </a:lnSpc>
              <a:defRPr/>
            </a:pPr>
            <a:endParaRPr lang="en-US" sz="2400" dirty="0">
              <a:solidFill>
                <a:schemeClr val="tx1"/>
              </a:solidFill>
            </a:endParaRPr>
          </a:p>
        </p:txBody>
      </p:sp>
      <p:sp>
        <p:nvSpPr>
          <p:cNvPr id="10243" name="Rectangle 1"/>
          <p:cNvSpPr>
            <a:spLocks noChangeArrowheads="1"/>
          </p:cNvSpPr>
          <p:nvPr/>
        </p:nvSpPr>
        <p:spPr bwMode="auto">
          <a:xfrm>
            <a:off x="157163" y="1176338"/>
            <a:ext cx="11749087"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200000"/>
              </a:lnSpc>
            </a:pPr>
            <a:r>
              <a:rPr lang="en-US" altLang="vi-VN" sz="3200"/>
              <a:t>1.They’ve decided to buy that car because ____________________</a:t>
            </a:r>
          </a:p>
          <a:p>
            <a:pPr>
              <a:lnSpc>
                <a:spcPct val="200000"/>
              </a:lnSpc>
            </a:pPr>
            <a:r>
              <a:rPr lang="en-US" altLang="vi-VN" sz="3200"/>
              <a:t>2.Put on your warm coat because ___________________________</a:t>
            </a:r>
          </a:p>
          <a:p>
            <a:pPr>
              <a:lnSpc>
                <a:spcPct val="200000"/>
              </a:lnSpc>
            </a:pPr>
            <a:r>
              <a:rPr lang="en-US" altLang="vi-VN" sz="3200"/>
              <a:t>3.We like her because ____________________________________</a:t>
            </a:r>
          </a:p>
          <a:p>
            <a:pPr>
              <a:lnSpc>
                <a:spcPct val="200000"/>
              </a:lnSpc>
            </a:pPr>
            <a:r>
              <a:rPr lang="en-US" altLang="vi-VN" sz="3200"/>
              <a:t>4.Let’s help the street children because ______________________</a:t>
            </a:r>
          </a:p>
          <a:p>
            <a:pPr>
              <a:lnSpc>
                <a:spcPct val="200000"/>
              </a:lnSpc>
            </a:pPr>
            <a:r>
              <a:rPr lang="en-US" altLang="vi-VN" sz="3200"/>
              <a:t>5.Because she loves her students, ___________________________</a:t>
            </a:r>
          </a:p>
        </p:txBody>
      </p:sp>
      <p:sp>
        <p:nvSpPr>
          <p:cNvPr id="4" name="Rounded Rectangle 3"/>
          <p:cNvSpPr/>
          <p:nvPr/>
        </p:nvSpPr>
        <p:spPr>
          <a:xfrm>
            <a:off x="152400" y="161925"/>
            <a:ext cx="1314450" cy="44767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i="1" dirty="0"/>
              <a:t>GRAMMAR</a:t>
            </a:r>
          </a:p>
        </p:txBody>
      </p:sp>
      <p:sp>
        <p:nvSpPr>
          <p:cNvPr id="10245" name="TextBox 4"/>
          <p:cNvSpPr txBox="1">
            <a:spLocks noChangeArrowheads="1"/>
          </p:cNvSpPr>
          <p:nvPr/>
        </p:nvSpPr>
        <p:spPr bwMode="auto">
          <a:xfrm>
            <a:off x="3701596" y="193100"/>
            <a:ext cx="5243513" cy="58477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sz="3200" b="1" dirty="0">
                <a:solidFill>
                  <a:srgbClr val="FF0000"/>
                </a:solidFill>
              </a:rPr>
              <a:t>4. Finish the sentences below</a:t>
            </a:r>
          </a:p>
        </p:txBody>
      </p:sp>
      <p:pic>
        <p:nvPicPr>
          <p:cNvPr id="10247" name="Picture 5">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18900" y="622300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Box 51"/>
          <p:cNvSpPr txBox="1">
            <a:spLocks noChangeArrowheads="1"/>
          </p:cNvSpPr>
          <p:nvPr/>
        </p:nvSpPr>
        <p:spPr bwMode="auto">
          <a:xfrm>
            <a:off x="7588250" y="1552575"/>
            <a:ext cx="40626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sz="3200" dirty="0">
                <a:solidFill>
                  <a:srgbClr val="FF0000"/>
                </a:solidFill>
              </a:rPr>
              <a:t>the engine is very good</a:t>
            </a:r>
          </a:p>
        </p:txBody>
      </p:sp>
      <p:sp>
        <p:nvSpPr>
          <p:cNvPr id="53" name="TextBox 52"/>
          <p:cNvSpPr txBox="1">
            <a:spLocks noChangeArrowheads="1"/>
          </p:cNvSpPr>
          <p:nvPr/>
        </p:nvSpPr>
        <p:spPr bwMode="auto">
          <a:xfrm>
            <a:off x="6040438" y="2554288"/>
            <a:ext cx="561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sz="3200">
                <a:solidFill>
                  <a:srgbClr val="FF0000"/>
                </a:solidFill>
              </a:rPr>
              <a:t>it is going to be cold this evening</a:t>
            </a:r>
          </a:p>
        </p:txBody>
      </p:sp>
      <p:sp>
        <p:nvSpPr>
          <p:cNvPr id="55" name="TextBox 54"/>
          <p:cNvSpPr txBox="1">
            <a:spLocks noChangeArrowheads="1"/>
          </p:cNvSpPr>
          <p:nvPr/>
        </p:nvSpPr>
        <p:spPr bwMode="auto">
          <a:xfrm>
            <a:off x="6731000" y="4479925"/>
            <a:ext cx="53990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sz="3200">
                <a:solidFill>
                  <a:srgbClr val="FF0000"/>
                </a:solidFill>
              </a:rPr>
              <a:t>they are not as lucky as we are</a:t>
            </a:r>
          </a:p>
        </p:txBody>
      </p:sp>
      <p:sp>
        <p:nvSpPr>
          <p:cNvPr id="73" name="TextBox 72"/>
          <p:cNvSpPr txBox="1">
            <a:spLocks noChangeArrowheads="1"/>
          </p:cNvSpPr>
          <p:nvPr/>
        </p:nvSpPr>
        <p:spPr bwMode="auto">
          <a:xfrm>
            <a:off x="4422775" y="3476625"/>
            <a:ext cx="2386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sz="3200">
                <a:solidFill>
                  <a:srgbClr val="FF0000"/>
                </a:solidFill>
              </a:rPr>
              <a:t>she’s kind</a:t>
            </a:r>
          </a:p>
        </p:txBody>
      </p:sp>
      <p:sp>
        <p:nvSpPr>
          <p:cNvPr id="16" name="TextBox 15"/>
          <p:cNvSpPr txBox="1">
            <a:spLocks noChangeArrowheads="1"/>
          </p:cNvSpPr>
          <p:nvPr/>
        </p:nvSpPr>
        <p:spPr bwMode="auto">
          <a:xfrm>
            <a:off x="5813425" y="5462588"/>
            <a:ext cx="65770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sz="3200">
                <a:solidFill>
                  <a:srgbClr val="FF0000"/>
                </a:solidFill>
              </a:rPr>
              <a:t>she always works hard to teach well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randombar(horizont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randombar(horizontal)">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randombar(horizontal)">
                                      <p:cBhvr>
                                        <p:cTn id="17" dur="500"/>
                                        <p:tgtEl>
                                          <p:spTgt spid="7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randombar(horizontal)">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5" grpId="0"/>
      <p:bldP spid="73"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1000" t="-1000" r="-6000" b="-28000"/>
          </a:stretch>
        </a:blipFill>
        <a:effectLst/>
      </p:bgPr>
    </p:bg>
    <p:spTree>
      <p:nvGrpSpPr>
        <p:cNvPr id="1" name=""/>
        <p:cNvGrpSpPr/>
        <p:nvPr/>
      </p:nvGrpSpPr>
      <p:grpSpPr>
        <a:xfrm>
          <a:off x="0" y="0"/>
          <a:ext cx="0" cy="0"/>
          <a:chOff x="0" y="0"/>
          <a:chExt cx="0" cy="0"/>
        </a:xfrm>
      </p:grpSpPr>
      <p:sp>
        <p:nvSpPr>
          <p:cNvPr id="6148" name="TextBox 5"/>
          <p:cNvSpPr txBox="1">
            <a:spLocks noChangeArrowheads="1"/>
          </p:cNvSpPr>
          <p:nvPr/>
        </p:nvSpPr>
        <p:spPr bwMode="auto">
          <a:xfrm>
            <a:off x="845744" y="2039702"/>
            <a:ext cx="646717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1028700" marR="0" lvl="0" indent="-1028700" algn="l" defTabSz="685800" rtl="0" eaLnBrk="0" fontAlgn="base" latinLnBrk="0" hangingPunct="0">
              <a:lnSpc>
                <a:spcPct val="100000"/>
              </a:lnSpc>
              <a:spcBef>
                <a:spcPct val="0"/>
              </a:spcBef>
              <a:spcAft>
                <a:spcPct val="0"/>
              </a:spcAft>
              <a:buClrTx/>
              <a:buSzTx/>
              <a:buFontTx/>
              <a:buAutoNum type="romanUcPeriod"/>
              <a:tabLst/>
              <a:defRPr/>
            </a:pPr>
            <a:r>
              <a:rPr lang="en-US" altLang="vi-VN" sz="4800" b="1" dirty="0" smtClean="0">
                <a:solidFill>
                  <a:prstClr val="white"/>
                </a:solidFill>
              </a:rPr>
              <a:t>Looking back</a:t>
            </a:r>
          </a:p>
          <a:p>
            <a:pPr marR="0" lvl="0" algn="l" defTabSz="685800" rtl="0" eaLnBrk="0" fontAlgn="base" latinLnBrk="0" hangingPunct="0">
              <a:lnSpc>
                <a:spcPct val="100000"/>
              </a:lnSpc>
              <a:spcBef>
                <a:spcPct val="0"/>
              </a:spcBef>
              <a:spcAft>
                <a:spcPct val="0"/>
              </a:spcAft>
              <a:buClrTx/>
              <a:buSzTx/>
              <a:tabLst/>
              <a:defRPr/>
            </a:pPr>
            <a:r>
              <a:rPr lang="en-US" altLang="vi-VN" sz="4800" b="1" noProof="0" dirty="0" smtClean="0">
                <a:solidFill>
                  <a:prstClr val="white"/>
                </a:solidFill>
              </a:rPr>
              <a:t>3. Communication</a:t>
            </a:r>
            <a:endParaRPr kumimoji="0" lang="en-US" altLang="vi-VN" sz="4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 name="TextBox 4"/>
          <p:cNvSpPr txBox="1">
            <a:spLocks noChangeArrowheads="1"/>
          </p:cNvSpPr>
          <p:nvPr/>
        </p:nvSpPr>
        <p:spPr bwMode="auto">
          <a:xfrm>
            <a:off x="2755730" y="608182"/>
            <a:ext cx="7836926" cy="118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vi-VN" sz="35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UNIT </a:t>
            </a:r>
            <a:r>
              <a:rPr kumimoji="0" lang="en-US" altLang="vi-VN" sz="3500" b="1" i="0" u="none" strike="noStrike" kern="1200" cap="none" spc="0" normalizeH="0" baseline="0" noProof="0" dirty="0" smtClean="0">
                <a:ln>
                  <a:noFill/>
                </a:ln>
                <a:solidFill>
                  <a:srgbClr val="FFFF00"/>
                </a:solidFill>
                <a:effectLst/>
                <a:uLnTx/>
                <a:uFillTx/>
                <a:latin typeface="Calibri" panose="020F0502020204030204" pitchFamily="34" charset="0"/>
                <a:ea typeface="+mn-ea"/>
                <a:cs typeface="+mn-cs"/>
              </a:rPr>
              <a:t>3. </a:t>
            </a:r>
            <a:r>
              <a:rPr kumimoji="0" lang="vi-VN" sz="36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Community </a:t>
            </a:r>
            <a:r>
              <a:rPr kumimoji="0" lang="vi-VN" sz="3600" b="1" i="0" u="none" strike="noStrike" kern="1200" cap="none" spc="0" normalizeH="0" baseline="0" noProof="0" dirty="0" smtClean="0">
                <a:ln>
                  <a:noFill/>
                </a:ln>
                <a:solidFill>
                  <a:srgbClr val="FFFF00"/>
                </a:solidFill>
                <a:effectLst/>
                <a:uLnTx/>
                <a:uFillTx/>
                <a:latin typeface="Calibri" panose="020F0502020204030204" pitchFamily="34" charset="0"/>
                <a:ea typeface="+mn-ea"/>
                <a:cs typeface="+mn-cs"/>
              </a:rPr>
              <a:t>service</a:t>
            </a:r>
            <a:endParaRPr kumimoji="0" lang="en-US" altLang="vi-VN" sz="35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endParaRP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vi-VN" sz="35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Lesson </a:t>
            </a:r>
            <a:r>
              <a:rPr kumimoji="0" lang="en-US" altLang="vi-VN" sz="3500" b="1" i="0" u="none" strike="noStrike" kern="1200" cap="none" spc="0" normalizeH="0" baseline="0" noProof="0" dirty="0" smtClean="0">
                <a:ln>
                  <a:noFill/>
                </a:ln>
                <a:solidFill>
                  <a:srgbClr val="FFFF00"/>
                </a:solidFill>
                <a:effectLst/>
                <a:uLnTx/>
                <a:uFillTx/>
                <a:latin typeface="Calibri" panose="020F0502020204030204" pitchFamily="34" charset="0"/>
                <a:ea typeface="+mn-ea"/>
                <a:cs typeface="+mn-cs"/>
              </a:rPr>
              <a:t>7:</a:t>
            </a:r>
            <a:r>
              <a:rPr kumimoji="0" lang="en-US" altLang="vi-VN" sz="3500" b="1" i="0" u="none" strike="noStrike" kern="1200" cap="none" spc="0" normalizeH="0" noProof="0" dirty="0" smtClean="0">
                <a:ln>
                  <a:noFill/>
                </a:ln>
                <a:solidFill>
                  <a:srgbClr val="FFFF00"/>
                </a:solidFill>
                <a:effectLst/>
                <a:uLnTx/>
                <a:uFillTx/>
                <a:latin typeface="Calibri" panose="020F0502020204030204" pitchFamily="34" charset="0"/>
                <a:ea typeface="+mn-ea"/>
                <a:cs typeface="+mn-cs"/>
              </a:rPr>
              <a:t> Looking back and project</a:t>
            </a:r>
            <a:endParaRPr kumimoji="0" lang="en-US" altLang="vi-VN" sz="35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905664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 calcmode="lin" valueType="num">
                                      <p:cBhvr additive="base">
                                        <p:cTn id="7" dur="500" fill="hold"/>
                                        <p:tgtEl>
                                          <p:spTgt spid="61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8">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 calcmode="lin" valueType="num">
                                      <p:cBhvr additive="base">
                                        <p:cTn id="12" dur="500" fill="hold"/>
                                        <p:tgtEl>
                                          <p:spTgt spid="6148">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14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3238</TotalTime>
  <Words>585</Words>
  <Application>Microsoft Office PowerPoint</Application>
  <PresentationFormat>Widescreen</PresentationFormat>
  <Paragraphs>146</Paragraphs>
  <Slides>16</Slides>
  <Notes>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16</vt:i4>
      </vt:variant>
    </vt:vector>
  </HeadingPairs>
  <TitlesOfParts>
    <vt:vector size="25" baseType="lpstr">
      <vt:lpstr>Calibri Light</vt:lpstr>
      <vt:lpstr>Calibri</vt:lpstr>
      <vt:lpstr>Times New Roman</vt:lpstr>
      <vt:lpstr>Arial</vt:lpstr>
      <vt:lpstr>Office Theme</vt:lpstr>
      <vt:lpstr>1_Office Theme</vt:lpstr>
      <vt:lpstr>3_Office Theme</vt:lpstr>
      <vt:lpstr>4_Office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Wrap- up</vt:lpstr>
      <vt:lpstr>IV. Homework</vt:lpstr>
    </vt:vector>
  </TitlesOfParts>
  <Manager>LÊ THANH HUYỀN</Manager>
  <Company>0986080588</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E7-U3-LOOKING BACK-JESS</dc:title>
  <dc:creator>JESSICA LEE</dc:creator>
  <cp:lastModifiedBy>My Laptop</cp:lastModifiedBy>
  <cp:revision>237</cp:revision>
  <dcterms:created xsi:type="dcterms:W3CDTF">2018-11-05T02:58:53Z</dcterms:created>
  <dcterms:modified xsi:type="dcterms:W3CDTF">2021-10-24T23:28:31Z</dcterms:modified>
</cp:coreProperties>
</file>